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01D1F9-6CAA-4491-A3CC-12AC7133B31C}" v="1280" dt="2022-08-15T09:08:48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8/14/2022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79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5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1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9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8/14/2022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47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8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8/14/2022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20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8/14/2022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4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8/14/2022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8/14/2022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3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8/14/2022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‹№›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32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4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12" r:id="rId5"/>
    <p:sldLayoutId id="2147483718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Зображення, що містить особа, жовтий&#10;&#10;Опис створено автоматично">
            <a:extLst>
              <a:ext uri="{FF2B5EF4-FFF2-40B4-BE49-F238E27FC236}">
                <a16:creationId xmlns:a16="http://schemas.microsoft.com/office/drawing/2014/main" id="{3D53C0EC-72F4-AED4-948E-5F75A73FFB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4444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1C2241-DCA0-9696-A655-25AE14E78963}"/>
              </a:ext>
            </a:extLst>
          </p:cNvPr>
          <p:cNvSpPr txBox="1"/>
          <p:nvPr/>
        </p:nvSpPr>
        <p:spPr>
          <a:xfrm>
            <a:off x="1769532" y="1793607"/>
            <a:ext cx="8652938" cy="246150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8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 Pro Semibold"/>
              </a:rPr>
              <a:t>Трудовий</a:t>
            </a:r>
            <a:r>
              <a:rPr lang="en-US" sz="58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Semibold"/>
              </a:rPr>
              <a:t> </a:t>
            </a:r>
            <a:r>
              <a:rPr lang="en-US" sz="58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 Pro Semibold"/>
              </a:rPr>
              <a:t>договір</a:t>
            </a:r>
            <a:r>
              <a:rPr lang="en-US" sz="58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Semibold"/>
              </a:rPr>
              <a:t> в </a:t>
            </a:r>
            <a:r>
              <a:rPr lang="en-US" sz="58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 Pro Semibold"/>
              </a:rPr>
              <a:t>умовах</a:t>
            </a:r>
            <a:r>
              <a:rPr lang="en-US" sz="58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Semibold"/>
              </a:rPr>
              <a:t> </a:t>
            </a:r>
            <a:r>
              <a:rPr lang="en-US" sz="58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 Pro Semibold"/>
              </a:rPr>
              <a:t>війни</a:t>
            </a:r>
            <a:r>
              <a:rPr lang="en-US" sz="58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Semibold"/>
              </a:rPr>
              <a:t> 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D1ABAC-75C3-F21C-6BD9-2A0054C6F2AA}"/>
              </a:ext>
            </a:extLst>
          </p:cNvPr>
          <p:cNvSpPr txBox="1"/>
          <p:nvPr/>
        </p:nvSpPr>
        <p:spPr>
          <a:xfrm>
            <a:off x="1652588" y="4093369"/>
            <a:ext cx="892254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 dirty="0">
                <a:latin typeface="Georgia Pro Semibold"/>
              </a:rPr>
              <a:t>19.07.2022 </a:t>
            </a:r>
            <a:r>
              <a:rPr lang="en-US" i="1" dirty="0" err="1">
                <a:latin typeface="Georgia Pro Semibold"/>
              </a:rPr>
              <a:t>набрав</a:t>
            </a:r>
            <a:r>
              <a:rPr lang="en-US" i="1" dirty="0">
                <a:latin typeface="Georgia Pro Semibold"/>
              </a:rPr>
              <a:t> </a:t>
            </a:r>
            <a:r>
              <a:rPr lang="en-US" i="1" dirty="0" err="1">
                <a:latin typeface="Georgia Pro Semibold"/>
              </a:rPr>
              <a:t>чинності</a:t>
            </a:r>
            <a:r>
              <a:rPr lang="en-US" i="1" dirty="0">
                <a:latin typeface="Georgia Pro Semibold"/>
              </a:rPr>
              <a:t> </a:t>
            </a:r>
            <a:r>
              <a:rPr lang="en-US" i="1" dirty="0" err="1">
                <a:latin typeface="Georgia Pro Semibold"/>
              </a:rPr>
              <a:t>Закон</a:t>
            </a:r>
            <a:r>
              <a:rPr lang="en-US" i="1" dirty="0">
                <a:latin typeface="Georgia Pro Semibold"/>
              </a:rPr>
              <a:t> </a:t>
            </a:r>
            <a:r>
              <a:rPr lang="en-US" i="1" dirty="0" err="1">
                <a:latin typeface="Georgia Pro Semibold"/>
              </a:rPr>
              <a:t>України</a:t>
            </a:r>
            <a:r>
              <a:rPr lang="en-US" i="1" dirty="0">
                <a:latin typeface="Georgia Pro Semibold"/>
              </a:rPr>
              <a:t> «</a:t>
            </a:r>
            <a:r>
              <a:rPr lang="en-US" i="1" dirty="0" err="1">
                <a:latin typeface="Georgia Pro Semibold"/>
              </a:rPr>
              <a:t>Про</a:t>
            </a:r>
            <a:r>
              <a:rPr lang="en-US" i="1" dirty="0">
                <a:latin typeface="Georgia Pro Semibold"/>
              </a:rPr>
              <a:t> </a:t>
            </a:r>
            <a:r>
              <a:rPr lang="en-US" i="1" dirty="0" err="1">
                <a:latin typeface="Georgia Pro Semibold"/>
              </a:rPr>
              <a:t>внесення</a:t>
            </a:r>
            <a:r>
              <a:rPr lang="en-US" i="1" dirty="0">
                <a:latin typeface="Georgia Pro Semibold"/>
              </a:rPr>
              <a:t> </a:t>
            </a:r>
            <a:r>
              <a:rPr lang="en-US" i="1" dirty="0" err="1">
                <a:latin typeface="Georgia Pro Semibold"/>
              </a:rPr>
              <a:t>змін</a:t>
            </a:r>
            <a:r>
              <a:rPr lang="en-US" i="1" dirty="0">
                <a:latin typeface="Georgia Pro Semibold"/>
              </a:rPr>
              <a:t> </a:t>
            </a:r>
            <a:r>
              <a:rPr lang="en-US" i="1" dirty="0" err="1">
                <a:latin typeface="Georgia Pro Semibold"/>
              </a:rPr>
              <a:t>до</a:t>
            </a:r>
            <a:r>
              <a:rPr lang="en-US" i="1" dirty="0">
                <a:latin typeface="Georgia Pro Semibold"/>
              </a:rPr>
              <a:t> </a:t>
            </a:r>
            <a:r>
              <a:rPr lang="en-US" i="1" dirty="0" err="1">
                <a:latin typeface="Georgia Pro Semibold"/>
              </a:rPr>
              <a:t>деяких</a:t>
            </a:r>
            <a:r>
              <a:rPr lang="en-US" i="1" dirty="0">
                <a:latin typeface="Georgia Pro Semibold"/>
              </a:rPr>
              <a:t> </a:t>
            </a:r>
            <a:r>
              <a:rPr lang="en-US" i="1" dirty="0" err="1">
                <a:latin typeface="Georgia Pro Semibold"/>
              </a:rPr>
              <a:t>законів</a:t>
            </a:r>
            <a:r>
              <a:rPr lang="en-US" i="1" dirty="0">
                <a:latin typeface="Georgia Pro Semibold"/>
              </a:rPr>
              <a:t> </a:t>
            </a:r>
            <a:r>
              <a:rPr lang="en-US" i="1" dirty="0" err="1">
                <a:latin typeface="Georgia Pro Semibold"/>
              </a:rPr>
              <a:t>України</a:t>
            </a:r>
            <a:r>
              <a:rPr lang="en-US" i="1" dirty="0">
                <a:latin typeface="Georgia Pro Semibold"/>
              </a:rPr>
              <a:t> </a:t>
            </a:r>
            <a:r>
              <a:rPr lang="en-US" i="1" dirty="0" err="1">
                <a:latin typeface="Georgia Pro Semibold"/>
              </a:rPr>
              <a:t>щодо</a:t>
            </a:r>
            <a:r>
              <a:rPr lang="en-US" i="1" dirty="0">
                <a:latin typeface="Georgia Pro Semibold"/>
              </a:rPr>
              <a:t> </a:t>
            </a:r>
            <a:r>
              <a:rPr lang="en-US" i="1" dirty="0" err="1">
                <a:latin typeface="Georgia Pro Semibold"/>
              </a:rPr>
              <a:t>оптимізації</a:t>
            </a:r>
            <a:r>
              <a:rPr lang="en-US" i="1" dirty="0">
                <a:latin typeface="Georgia Pro Semibold"/>
              </a:rPr>
              <a:t> </a:t>
            </a:r>
            <a:r>
              <a:rPr lang="en-US" i="1" dirty="0" err="1">
                <a:latin typeface="Georgia Pro Semibold"/>
              </a:rPr>
              <a:t>трудових</a:t>
            </a:r>
            <a:r>
              <a:rPr lang="en-US" i="1" dirty="0">
                <a:latin typeface="Georgia Pro Semibold"/>
              </a:rPr>
              <a:t> </a:t>
            </a:r>
            <a:r>
              <a:rPr lang="en-US" i="1" dirty="0" err="1">
                <a:latin typeface="Georgia Pro Semibold"/>
              </a:rPr>
              <a:t>відносин</a:t>
            </a:r>
            <a:r>
              <a:rPr lang="en-US" i="1" dirty="0">
                <a:latin typeface="Georgia Pro Semibold"/>
              </a:rPr>
              <a:t>» № 2352</a:t>
            </a:r>
            <a:endParaRPr lang="uk-U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716D05-B12C-998C-B9E2-1FB3C6CE0BD0}"/>
              </a:ext>
            </a:extLst>
          </p:cNvPr>
          <p:cNvSpPr txBox="1"/>
          <p:nvPr/>
        </p:nvSpPr>
        <p:spPr>
          <a:xfrm>
            <a:off x="6950869" y="5688806"/>
            <a:ext cx="524351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Підготувала</a:t>
            </a:r>
            <a:r>
              <a:rPr lang="en-US" dirty="0">
                <a:latin typeface="Times New Roman"/>
                <a:cs typeface="Times New Roman"/>
              </a:rPr>
              <a:t>: </a:t>
            </a:r>
            <a:r>
              <a:rPr lang="en-US" dirty="0" err="1">
                <a:latin typeface="Times New Roman"/>
                <a:cs typeface="Times New Roman"/>
              </a:rPr>
              <a:t>провідний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юрисконсульт</a:t>
            </a:r>
            <a:r>
              <a:rPr lang="en-US" dirty="0">
                <a:latin typeface="Times New Roman"/>
                <a:cs typeface="Times New Roman"/>
              </a:rPr>
              <a:t> КЗ «</a:t>
            </a:r>
            <a:r>
              <a:rPr lang="en-US" dirty="0" err="1">
                <a:latin typeface="Times New Roman"/>
                <a:cs typeface="Times New Roman"/>
              </a:rPr>
              <a:t>Рівненський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обласний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центр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народної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творчості</a:t>
            </a:r>
            <a:r>
              <a:rPr lang="en-US" dirty="0">
                <a:latin typeface="Times New Roman"/>
                <a:cs typeface="Times New Roman"/>
              </a:rPr>
              <a:t>» РОР - </a:t>
            </a:r>
            <a:r>
              <a:rPr lang="en-US" dirty="0" err="1">
                <a:latin typeface="Times New Roman"/>
                <a:cs typeface="Times New Roman"/>
              </a:rPr>
              <a:t>Олена</a:t>
            </a:r>
            <a:r>
              <a:rPr lang="en-US" dirty="0">
                <a:latin typeface="Times New Roman"/>
                <a:cs typeface="Times New Roman"/>
              </a:rPr>
              <a:t> МАНЗЮК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5" name="Straight Connector 20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2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24">
            <a:extLst>
              <a:ext uri="{FF2B5EF4-FFF2-40B4-BE49-F238E27FC236}">
                <a16:creationId xmlns:a16="http://schemas.microsoft.com/office/drawing/2014/main" id="{9891C27D-8C9D-415C-A639-23D76B7B1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E8F4C0D6-B7E0-42D0-A57F-6781017A2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4D6D08-A7F1-4445-BA2E-E449562C0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7C1A41-D915-4D26-8D5E-C01B27160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0B663E-F671-4504-99A8-455955469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227" y="805446"/>
            <a:ext cx="6570161" cy="5244497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F89585-ECD6-4B38-96B1-AD41A1BD4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B6FCD50-3FE8-4AB2-B746-2CC0EA9D4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3E90108-E441-4AF0-A059-613D076C7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B422045-789A-442D-9E39-6FC4EC452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8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FB0A1DDC-D38A-9470-A1C4-0D47634FF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84" y="2768193"/>
            <a:ext cx="5600897" cy="305838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3F4C63FE-9526-4F8E-BCFD-954D2EF94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7A4814-3B22-FC2E-4F1D-37EA137EF30A}"/>
              </a:ext>
            </a:extLst>
          </p:cNvPr>
          <p:cNvSpPr txBox="1"/>
          <p:nvPr/>
        </p:nvSpPr>
        <p:spPr>
          <a:xfrm>
            <a:off x="1213869" y="1349141"/>
            <a:ext cx="5727234" cy="156388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cap="all" spc="-100" dirty="0" err="1">
                <a:solidFill>
                  <a:schemeClr val="bg1"/>
                </a:solidFill>
                <a:latin typeface="Georgia Pro Semibold"/>
              </a:rPr>
              <a:t>Призупинення</a:t>
            </a:r>
            <a:r>
              <a:rPr lang="en-US" sz="3600" cap="all" spc="-100" dirty="0">
                <a:solidFill>
                  <a:schemeClr val="bg1"/>
                </a:solidFill>
                <a:latin typeface="Georgia Pro Semibold"/>
              </a:rPr>
              <a:t> </a:t>
            </a:r>
            <a:r>
              <a:rPr lang="en-US" sz="3600" cap="all" spc="-100" dirty="0" err="1">
                <a:solidFill>
                  <a:schemeClr val="bg1"/>
                </a:solidFill>
                <a:latin typeface="Georgia Pro Semibold"/>
              </a:rPr>
              <a:t>дії</a:t>
            </a:r>
            <a:r>
              <a:rPr lang="en-US" sz="3600" cap="all" spc="-100" dirty="0">
                <a:solidFill>
                  <a:schemeClr val="bg1"/>
                </a:solidFill>
                <a:latin typeface="Georgia Pro Semibold"/>
              </a:rPr>
              <a:t> </a:t>
            </a:r>
            <a:r>
              <a:rPr lang="en-US" sz="3600" cap="all" spc="-100" dirty="0" err="1">
                <a:solidFill>
                  <a:schemeClr val="bg1"/>
                </a:solidFill>
                <a:latin typeface="Georgia Pro Semibold"/>
              </a:rPr>
              <a:t>трудового</a:t>
            </a:r>
            <a:r>
              <a:rPr lang="en-US" sz="3600" cap="all" spc="-100" dirty="0">
                <a:solidFill>
                  <a:schemeClr val="bg1"/>
                </a:solidFill>
                <a:latin typeface="Georgia Pro Semibold"/>
              </a:rPr>
              <a:t> </a:t>
            </a:r>
            <a:r>
              <a:rPr lang="en-US" sz="3600" cap="all" spc="-100" dirty="0" err="1">
                <a:solidFill>
                  <a:schemeClr val="bg1"/>
                </a:solidFill>
                <a:latin typeface="Georgia Pro Semibold"/>
              </a:rPr>
              <a:t>договору</a:t>
            </a:r>
            <a:endParaRPr lang="en-US" sz="4000" cap="all" spc="-100">
              <a:solidFill>
                <a:schemeClr val="bg1"/>
              </a:solidFill>
              <a:latin typeface="Georgia Pro Semibold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7810C5-EBF5-8783-3CD4-2249788E7F18}"/>
              </a:ext>
            </a:extLst>
          </p:cNvPr>
          <p:cNvSpPr txBox="1"/>
          <p:nvPr/>
        </p:nvSpPr>
        <p:spPr>
          <a:xfrm>
            <a:off x="8331994" y="295274"/>
            <a:ext cx="386238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lang="en-US" dirty="0" err="1">
                <a:solidFill>
                  <a:srgbClr val="FFFF00"/>
                </a:solidFill>
                <a:latin typeface="Georgia Pro Semibold"/>
              </a:rPr>
              <a:t>Уточнена</a:t>
            </a:r>
            <a:r>
              <a:rPr lang="en-US" dirty="0">
                <a:solidFill>
                  <a:srgbClr val="FFFF00"/>
                </a:solidFill>
                <a:latin typeface="Georgia Pro Semibold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Georgia Pro Semibold"/>
              </a:rPr>
              <a:t>процедура</a:t>
            </a:r>
            <a:r>
              <a:rPr lang="en-US" dirty="0">
                <a:solidFill>
                  <a:srgbClr val="FFFF00"/>
                </a:solidFill>
                <a:latin typeface="Georgia Pro Semibold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Georgia Pro Semibold"/>
              </a:rPr>
              <a:t>призупинення</a:t>
            </a:r>
            <a:r>
              <a:rPr lang="en-US" dirty="0">
                <a:solidFill>
                  <a:srgbClr val="FFFF00"/>
                </a:solidFill>
                <a:latin typeface="Georgia Pro Semibold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Georgia Pro Semibold"/>
              </a:rPr>
              <a:t>дії</a:t>
            </a:r>
            <a:r>
              <a:rPr lang="en-US" dirty="0">
                <a:solidFill>
                  <a:srgbClr val="FFFF00"/>
                </a:solidFill>
                <a:latin typeface="Georgia Pro Semibold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Georgia Pro Semibold"/>
              </a:rPr>
              <a:t>трудового</a:t>
            </a:r>
            <a:r>
              <a:rPr lang="en-US" dirty="0">
                <a:solidFill>
                  <a:srgbClr val="FFFF00"/>
                </a:solidFill>
                <a:latin typeface="Georgia Pro Semibold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Georgia Pro Semibold"/>
              </a:rPr>
              <a:t>договору</a:t>
            </a:r>
            <a:r>
              <a:rPr lang="en-US" dirty="0">
                <a:solidFill>
                  <a:srgbClr val="FFFF00"/>
                </a:solidFill>
                <a:latin typeface="Georgia Pro Semibold"/>
              </a:rPr>
              <a:t>;</a:t>
            </a:r>
            <a:endParaRPr lang="uk-U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26C73A-7265-8C7F-5F7F-79F8EC874629}"/>
              </a:ext>
            </a:extLst>
          </p:cNvPr>
          <p:cNvSpPr txBox="1"/>
          <p:nvPr/>
        </p:nvSpPr>
        <p:spPr>
          <a:xfrm>
            <a:off x="8331994" y="1212057"/>
            <a:ext cx="3719511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 err="1">
                <a:latin typeface="Times New Roman"/>
                <a:cs typeface="Times New Roman"/>
              </a:rPr>
              <a:t>Здійснюється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за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ініціативи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однієї</a:t>
            </a:r>
            <a:r>
              <a:rPr lang="en-US" i="1" dirty="0">
                <a:latin typeface="Times New Roman"/>
                <a:cs typeface="Times New Roman"/>
              </a:rPr>
              <a:t> з </a:t>
            </a:r>
            <a:r>
              <a:rPr lang="en-US" i="1" dirty="0" err="1">
                <a:latin typeface="Times New Roman"/>
                <a:cs typeface="Times New Roman"/>
              </a:rPr>
              <a:t>його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сторін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на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строк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не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більше</a:t>
            </a:r>
            <a:r>
              <a:rPr lang="en-US" i="1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cs typeface="Times New Roman"/>
              </a:rPr>
              <a:t>ніж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період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дії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воєнного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стану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та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оформлюється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наказом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роботодавця</a:t>
            </a:r>
            <a:r>
              <a:rPr lang="en-US" i="1" dirty="0">
                <a:latin typeface="Times New Roman"/>
                <a:cs typeface="Times New Roman"/>
              </a:rPr>
              <a:t>, в </a:t>
            </a:r>
            <a:r>
              <a:rPr lang="en-US" i="1" dirty="0" err="1">
                <a:latin typeface="Times New Roman"/>
                <a:cs typeface="Times New Roman"/>
              </a:rPr>
              <a:t>якому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зазначається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інформація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про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дані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працівників</a:t>
            </a:r>
            <a:r>
              <a:rPr lang="en-US" i="1" dirty="0">
                <a:latin typeface="Times New Roman"/>
                <a:cs typeface="Times New Roman"/>
              </a:rPr>
              <a:t>, з </a:t>
            </a:r>
            <a:r>
              <a:rPr lang="en-US" i="1" dirty="0" err="1">
                <a:latin typeface="Times New Roman"/>
                <a:cs typeface="Times New Roman"/>
              </a:rPr>
              <a:t>якими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призупиняються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трудові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договори</a:t>
            </a:r>
            <a:r>
              <a:rPr lang="en-US" i="1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cs typeface="Times New Roman"/>
              </a:rPr>
              <a:t>причини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призупинення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дії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трудового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договору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та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умови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його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відновлення</a:t>
            </a:r>
            <a:r>
              <a:rPr lang="en-US" i="1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cs typeface="Times New Roman"/>
              </a:rPr>
              <a:t>спосіб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обміну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інформацією</a:t>
            </a:r>
            <a:r>
              <a:rPr lang="en-US" i="1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cs typeface="Times New Roman"/>
              </a:rPr>
              <a:t>строк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призупинення</a:t>
            </a:r>
            <a:r>
              <a:rPr lang="en-US" i="1" dirty="0">
                <a:latin typeface="Times New Roman"/>
                <a:cs typeface="Times New Roman"/>
              </a:rPr>
              <a:t>. </a:t>
            </a:r>
            <a:r>
              <a:rPr lang="en-US" i="1" dirty="0" err="1">
                <a:latin typeface="Times New Roman"/>
                <a:cs typeface="Times New Roman"/>
              </a:rPr>
              <a:t>Роботодавець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зобов’язаний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повідомити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працівника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про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необхідність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стати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до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роботи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за</a:t>
            </a:r>
            <a:r>
              <a:rPr lang="en-US" i="1" dirty="0">
                <a:latin typeface="Times New Roman"/>
                <a:cs typeface="Times New Roman"/>
              </a:rPr>
              <a:t> 10 </a:t>
            </a:r>
            <a:r>
              <a:rPr lang="en-US" i="1" dirty="0" err="1">
                <a:latin typeface="Times New Roman"/>
                <a:cs typeface="Times New Roman"/>
              </a:rPr>
              <a:t>календарних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днів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до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відновлення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дії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трудового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договору</a:t>
            </a:r>
            <a:r>
              <a:rPr lang="en-US" i="1" dirty="0">
                <a:latin typeface="Times New Roman"/>
                <a:cs typeface="Times New Roman"/>
              </a:rPr>
              <a:t> у </a:t>
            </a:r>
            <a:r>
              <a:rPr lang="en-US" i="1" dirty="0" err="1">
                <a:latin typeface="Times New Roman"/>
                <a:cs typeface="Times New Roman"/>
              </a:rPr>
              <a:t>разі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прийняття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ним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рішення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про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скасування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призупинення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його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дії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до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припинення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або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скасування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воєнного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стану</a:t>
            </a:r>
            <a:r>
              <a:rPr lang="en-US" i="1" dirty="0">
                <a:latin typeface="Times New Roman"/>
                <a:cs typeface="Times New Roman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906729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8739F-AC9F-6E35-667A-43BE2A331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555" y="178645"/>
            <a:ext cx="7002593" cy="22066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600" cap="all" spc="-100" dirty="0" err="1">
                <a:solidFill>
                  <a:schemeClr val="tx1"/>
                </a:solidFill>
                <a:latin typeface="Georgia Pro Semibold"/>
              </a:rPr>
              <a:t>Щодо</a:t>
            </a:r>
            <a:r>
              <a:rPr lang="en-US" sz="2600" cap="all" spc="-100" dirty="0">
                <a:solidFill>
                  <a:schemeClr val="tx1"/>
                </a:solidFill>
                <a:latin typeface="Georgia Pro Semibold"/>
              </a:rPr>
              <a:t> </a:t>
            </a:r>
            <a:r>
              <a:rPr lang="en-US" sz="2600" cap="all" spc="-100" dirty="0" err="1">
                <a:solidFill>
                  <a:schemeClr val="tx1"/>
                </a:solidFill>
                <a:latin typeface="Georgia Pro Semibold"/>
              </a:rPr>
              <a:t>середнього</a:t>
            </a:r>
            <a:r>
              <a:rPr lang="en-US" sz="2600" cap="all" spc="-100" dirty="0">
                <a:solidFill>
                  <a:schemeClr val="tx1"/>
                </a:solidFill>
                <a:latin typeface="Georgia Pro Semibold"/>
              </a:rPr>
              <a:t> </a:t>
            </a:r>
            <a:r>
              <a:rPr lang="en-US" sz="2600" cap="all" spc="-100" dirty="0" err="1">
                <a:solidFill>
                  <a:schemeClr val="tx1"/>
                </a:solidFill>
                <a:latin typeface="Georgia Pro Semibold"/>
              </a:rPr>
              <a:t>заробітку</a:t>
            </a:r>
            <a:r>
              <a:rPr lang="en-US" sz="2600" cap="all" spc="-100" dirty="0">
                <a:solidFill>
                  <a:schemeClr val="tx1"/>
                </a:solidFill>
                <a:latin typeface="Georgia Pro Semibold"/>
              </a:rPr>
              <a:t> </a:t>
            </a:r>
            <a:r>
              <a:rPr lang="en-US" sz="2600" cap="all" spc="-100" dirty="0" err="1">
                <a:solidFill>
                  <a:schemeClr val="tx1"/>
                </a:solidFill>
                <a:latin typeface="Georgia Pro Semibold"/>
              </a:rPr>
              <a:t>працівникам</a:t>
            </a:r>
            <a:r>
              <a:rPr lang="en-US" sz="2600" cap="all" spc="-100" dirty="0">
                <a:solidFill>
                  <a:schemeClr val="tx1"/>
                </a:solidFill>
                <a:latin typeface="Georgia Pro Semibold"/>
              </a:rPr>
              <a:t>, </a:t>
            </a:r>
            <a:r>
              <a:rPr lang="en-US" sz="2600" cap="all" spc="-100" dirty="0" err="1">
                <a:solidFill>
                  <a:schemeClr val="tx1"/>
                </a:solidFill>
                <a:latin typeface="Georgia Pro Semibold"/>
              </a:rPr>
              <a:t>призваним</a:t>
            </a:r>
            <a:r>
              <a:rPr lang="en-US" sz="2600" cap="all" spc="-100" dirty="0">
                <a:solidFill>
                  <a:schemeClr val="tx1"/>
                </a:solidFill>
                <a:latin typeface="Georgia Pro Semibold"/>
              </a:rPr>
              <a:t> </a:t>
            </a:r>
            <a:r>
              <a:rPr lang="en-US" sz="2600" cap="all" spc="-100" dirty="0" err="1">
                <a:solidFill>
                  <a:schemeClr val="tx1"/>
                </a:solidFill>
                <a:latin typeface="Georgia Pro Semibold"/>
              </a:rPr>
              <a:t>на</a:t>
            </a:r>
            <a:r>
              <a:rPr lang="en-US" sz="2600" cap="all" spc="-100" dirty="0">
                <a:solidFill>
                  <a:schemeClr val="tx1"/>
                </a:solidFill>
                <a:latin typeface="Georgia Pro Semibold"/>
              </a:rPr>
              <a:t> </a:t>
            </a:r>
            <a:r>
              <a:rPr lang="en-US" sz="2600" cap="all" spc="-100" dirty="0" err="1">
                <a:solidFill>
                  <a:schemeClr val="tx1"/>
                </a:solidFill>
                <a:latin typeface="Georgia Pro Semibold"/>
              </a:rPr>
              <a:t>військову</a:t>
            </a:r>
            <a:r>
              <a:rPr lang="en-US" sz="2600" cap="all" spc="-100" dirty="0">
                <a:solidFill>
                  <a:schemeClr val="tx1"/>
                </a:solidFill>
                <a:latin typeface="Georgia Pro Semibold"/>
              </a:rPr>
              <a:t> </a:t>
            </a:r>
            <a:r>
              <a:rPr lang="en-US" sz="2600" cap="all" spc="-100" dirty="0" err="1">
                <a:solidFill>
                  <a:schemeClr val="tx1"/>
                </a:solidFill>
                <a:latin typeface="Georgia Pro Semibold"/>
              </a:rPr>
              <a:t>службу</a:t>
            </a:r>
            <a:endParaRPr lang="en-US" sz="2600" cap="all" spc="-100">
              <a:solidFill>
                <a:schemeClr val="tx1"/>
              </a:solidFill>
              <a:latin typeface="Georgia Pro Semibold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3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5E2BF0AE-3EDE-C26F-ECE5-D2E1C1F8E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570" y="2024744"/>
            <a:ext cx="6202238" cy="41865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D60CA8-1B26-E186-4523-15D975BC8F63}"/>
              </a:ext>
            </a:extLst>
          </p:cNvPr>
          <p:cNvSpPr txBox="1"/>
          <p:nvPr/>
        </p:nvSpPr>
        <p:spPr>
          <a:xfrm>
            <a:off x="1092994" y="1712119"/>
            <a:ext cx="354091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Скасовано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збереження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середнього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заробітку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за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працівниками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призваними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військову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службу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;</a:t>
            </a:r>
            <a:endParaRPr lang="uk-UA" sz="20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97D09-53EC-5246-E27B-7CDE56DB0BB9}"/>
              </a:ext>
            </a:extLst>
          </p:cNvPr>
          <p:cNvSpPr txBox="1"/>
          <p:nvPr/>
        </p:nvSpPr>
        <p:spPr>
          <a:xfrm>
            <a:off x="997745" y="3950495"/>
            <a:ext cx="3814761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За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такими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працівниками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період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проходження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військової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служби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буде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продовжувати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зберігатися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місце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роботи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і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cs typeface="Times New Roman"/>
              </a:rPr>
              <a:t>посада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6" name="Стрілка: униз 5">
            <a:extLst>
              <a:ext uri="{FF2B5EF4-FFF2-40B4-BE49-F238E27FC236}">
                <a16:creationId xmlns:a16="http://schemas.microsoft.com/office/drawing/2014/main" id="{70616D15-43FB-7151-F73C-54EC6FF71121}"/>
              </a:ext>
            </a:extLst>
          </p:cNvPr>
          <p:cNvSpPr/>
          <p:nvPr/>
        </p:nvSpPr>
        <p:spPr>
          <a:xfrm>
            <a:off x="2138934" y="3189828"/>
            <a:ext cx="976312" cy="762000"/>
          </a:xfrm>
          <a:prstGeom prst="downArrow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6120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Зображення, що містить особа, у приміщенні, стіл&#10;&#10;Опис створено автоматично">
            <a:extLst>
              <a:ext uri="{FF2B5EF4-FFF2-40B4-BE49-F238E27FC236}">
                <a16:creationId xmlns:a16="http://schemas.microsoft.com/office/drawing/2014/main" id="{2A165DB1-3B43-BF30-9162-6E93B8E4EF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41" r="3937" b="-1"/>
          <a:stretch/>
        </p:blipFill>
        <p:spPr>
          <a:xfrm>
            <a:off x="20" y="-11896"/>
            <a:ext cx="6392647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A3EBAE-83EF-68BB-1511-4AC20694C5FE}"/>
              </a:ext>
            </a:extLst>
          </p:cNvPr>
          <p:cNvSpPr txBox="1"/>
          <p:nvPr/>
        </p:nvSpPr>
        <p:spPr>
          <a:xfrm>
            <a:off x="98926" y="1233963"/>
            <a:ext cx="6199328" cy="2443640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800" b="1" dirty="0" err="1">
                <a:solidFill>
                  <a:schemeClr val="bg1"/>
                </a:solidFill>
                <a:latin typeface="Georgia Pro Semibold"/>
              </a:rPr>
              <a:t>На</a:t>
            </a:r>
            <a:r>
              <a:rPr lang="en-US" sz="2800" b="1" dirty="0">
                <a:solidFill>
                  <a:schemeClr val="bg1"/>
                </a:solidFill>
                <a:latin typeface="Georgia Pro Semibold"/>
              </a:rPr>
              <a:t>  </a:t>
            </a:r>
            <a:r>
              <a:rPr lang="en-US" sz="2800" b="1" dirty="0" err="1">
                <a:solidFill>
                  <a:schemeClr val="bg1"/>
                </a:solidFill>
                <a:latin typeface="Georgia Pro Semibold"/>
              </a:rPr>
              <a:t>рівні</a:t>
            </a:r>
            <a:r>
              <a:rPr lang="en-US" sz="2800" b="1" dirty="0">
                <a:solidFill>
                  <a:schemeClr val="bg1"/>
                </a:solidFill>
                <a:latin typeface="Georgia Pro Semibold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Georgia Pro Semibold"/>
              </a:rPr>
              <a:t>закону</a:t>
            </a:r>
            <a:r>
              <a:rPr lang="en-US" sz="2800" b="1" dirty="0">
                <a:solidFill>
                  <a:schemeClr val="bg1"/>
                </a:solidFill>
                <a:latin typeface="Georgia Pro Semibold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Georgia Pro Semibold"/>
              </a:rPr>
              <a:t>закріплюється</a:t>
            </a:r>
            <a:r>
              <a:rPr lang="en-US" sz="2800" b="1" dirty="0">
                <a:solidFill>
                  <a:schemeClr val="bg1"/>
                </a:solidFill>
                <a:latin typeface="Georgia Pro Semibold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Georgia Pro Semibold"/>
              </a:rPr>
              <a:t>поняття</a:t>
            </a:r>
            <a:r>
              <a:rPr lang="en-US" sz="2800" b="1" dirty="0">
                <a:solidFill>
                  <a:schemeClr val="bg1"/>
                </a:solidFill>
                <a:latin typeface="Georgia Pro Semibold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Georgia Pro Semibold"/>
              </a:rPr>
              <a:t>сумісництва</a:t>
            </a:r>
            <a:r>
              <a:rPr lang="en-US" sz="2800" b="1" dirty="0">
                <a:solidFill>
                  <a:schemeClr val="bg1"/>
                </a:solidFill>
                <a:latin typeface="Georgia Pro Semibold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Georgia Pro Semibold"/>
              </a:rPr>
              <a:t>та</a:t>
            </a:r>
            <a:r>
              <a:rPr lang="en-US" sz="2800" b="1" dirty="0">
                <a:solidFill>
                  <a:schemeClr val="bg1"/>
                </a:solidFill>
                <a:latin typeface="Georgia Pro Semibold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Georgia Pro Semibold"/>
              </a:rPr>
              <a:t>основний</a:t>
            </a:r>
            <a:r>
              <a:rPr lang="en-US" sz="2800" b="1" dirty="0">
                <a:solidFill>
                  <a:schemeClr val="bg1"/>
                </a:solidFill>
                <a:latin typeface="Georgia Pro Semibold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Georgia Pro Semibold"/>
              </a:rPr>
              <a:t>принцип</a:t>
            </a:r>
            <a:r>
              <a:rPr lang="en-US" sz="2800" b="1" dirty="0">
                <a:solidFill>
                  <a:schemeClr val="bg1"/>
                </a:solidFill>
                <a:latin typeface="Georgia Pro Semibold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Georgia Pro Semibold"/>
              </a:rPr>
              <a:t>оплачуваності</a:t>
            </a:r>
            <a:r>
              <a:rPr lang="en-US" sz="2800" b="1" dirty="0">
                <a:solidFill>
                  <a:schemeClr val="bg1"/>
                </a:solidFill>
                <a:latin typeface="Georgia Pro Semibold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Georgia Pro Semibold"/>
              </a:rPr>
              <a:t>роботи</a:t>
            </a:r>
            <a:r>
              <a:rPr lang="en-US" sz="2800" b="1" dirty="0">
                <a:solidFill>
                  <a:schemeClr val="bg1"/>
                </a:solidFill>
                <a:latin typeface="Georgia Pro Semibold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Georgia Pro Semibold"/>
              </a:rPr>
              <a:t>за</a:t>
            </a:r>
            <a:r>
              <a:rPr lang="en-US" sz="2800" b="1" dirty="0">
                <a:solidFill>
                  <a:schemeClr val="bg1"/>
                </a:solidFill>
                <a:latin typeface="Georgia Pro Semibold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Georgia Pro Semibold"/>
              </a:rPr>
              <a:t>сумісництвом</a:t>
            </a:r>
            <a:endParaRPr lang="uk-UA" sz="2800" b="1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7ED5A6-D659-CEB4-B621-AAE64340E2B6}"/>
              </a:ext>
            </a:extLst>
          </p:cNvPr>
          <p:cNvSpPr txBox="1"/>
          <p:nvPr/>
        </p:nvSpPr>
        <p:spPr>
          <a:xfrm>
            <a:off x="6748462" y="509588"/>
            <a:ext cx="5041106" cy="2339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“</a:t>
            </a:r>
            <a:r>
              <a:rPr lang="en-US" sz="1600" dirty="0" err="1">
                <a:latin typeface="Times New Roman"/>
                <a:cs typeface="Times New Roman"/>
              </a:rPr>
              <a:t>Сумісництвом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вважається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виконання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працівником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крім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основної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іншої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оплачуваної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роботи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на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умовах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трудового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договору</a:t>
            </a:r>
            <a:r>
              <a:rPr lang="en-US" sz="1600" dirty="0">
                <a:latin typeface="Times New Roman"/>
                <a:cs typeface="Times New Roman"/>
              </a:rPr>
              <a:t> у </a:t>
            </a:r>
            <a:r>
              <a:rPr lang="en-US" sz="1600" dirty="0" err="1">
                <a:latin typeface="Times New Roman"/>
                <a:cs typeface="Times New Roman"/>
              </a:rPr>
              <a:t>вільний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від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основної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роботи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час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на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тому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самому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або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іншому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підприємстві</a:t>
            </a:r>
            <a:r>
              <a:rPr lang="en-US" sz="1600" dirty="0">
                <a:latin typeface="Times New Roman"/>
                <a:cs typeface="Times New Roman"/>
              </a:rPr>
              <a:t>, в </a:t>
            </a:r>
            <a:r>
              <a:rPr lang="en-US" sz="1600" dirty="0" err="1">
                <a:latin typeface="Times New Roman"/>
                <a:cs typeface="Times New Roman"/>
              </a:rPr>
              <a:t>установі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організації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або</a:t>
            </a:r>
            <a:r>
              <a:rPr lang="en-US" sz="1600" dirty="0">
                <a:latin typeface="Times New Roman"/>
                <a:cs typeface="Times New Roman"/>
              </a:rPr>
              <a:t> у </a:t>
            </a:r>
            <a:r>
              <a:rPr lang="en-US" sz="1600" dirty="0" err="1">
                <a:latin typeface="Times New Roman"/>
                <a:cs typeface="Times New Roman"/>
              </a:rPr>
              <a:t>роботодавця</a:t>
            </a:r>
            <a:r>
              <a:rPr lang="en-US" sz="1600" dirty="0">
                <a:latin typeface="Times New Roman"/>
                <a:cs typeface="Times New Roman"/>
              </a:rPr>
              <a:t> – </a:t>
            </a:r>
            <a:r>
              <a:rPr lang="en-US" sz="1600" dirty="0" err="1">
                <a:latin typeface="Times New Roman"/>
                <a:cs typeface="Times New Roman"/>
              </a:rPr>
              <a:t>фізичної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особи</a:t>
            </a:r>
            <a:r>
              <a:rPr lang="en-US" sz="1600" dirty="0">
                <a:latin typeface="Times New Roman"/>
                <a:cs typeface="Times New Roman"/>
              </a:rPr>
              <a:t>. </a:t>
            </a:r>
            <a:r>
              <a:rPr lang="en-US" sz="1600" dirty="0" err="1">
                <a:latin typeface="Times New Roman"/>
                <a:cs typeface="Times New Roman"/>
              </a:rPr>
              <a:t>Працівники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які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працюють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сумісництвом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одержують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заробітну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плату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фактично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виконану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роботу</a:t>
            </a:r>
            <a:r>
              <a:rPr lang="en-US" sz="1600" dirty="0">
                <a:latin typeface="Times New Roman"/>
                <a:cs typeface="Times New Roman"/>
              </a:rPr>
              <a:t>”.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5CD2A-DBB9-A856-23A9-3C2A8E23E1A1}"/>
              </a:ext>
            </a:extLst>
          </p:cNvPr>
          <p:cNvSpPr txBox="1"/>
          <p:nvPr/>
        </p:nvSpPr>
        <p:spPr>
          <a:xfrm>
            <a:off x="6772275" y="3093244"/>
            <a:ext cx="5160169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latin typeface="Times New Roman"/>
                <a:cs typeface="Times New Roman"/>
              </a:rPr>
              <a:t>На</a:t>
            </a:r>
            <a:r>
              <a:rPr lang="en-US" sz="1600" dirty="0">
                <a:latin typeface="Times New Roman"/>
                <a:cs typeface="Times New Roman"/>
              </a:rPr>
              <a:t>  </a:t>
            </a:r>
            <a:r>
              <a:rPr lang="en-US" sz="1600" dirty="0" err="1">
                <a:latin typeface="Times New Roman"/>
                <a:cs typeface="Times New Roman"/>
              </a:rPr>
              <a:t>рівні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закону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закріплюється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поняття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сумісництва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та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основний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принцип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оплачуваності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роботи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сумісництвом</a:t>
            </a:r>
            <a:r>
              <a:rPr lang="en-US" sz="1600" dirty="0">
                <a:latin typeface="Times New Roman"/>
                <a:cs typeface="Times New Roman"/>
              </a:rPr>
              <a:t>. </a:t>
            </a:r>
            <a:r>
              <a:rPr lang="en-US" sz="1600" dirty="0" err="1">
                <a:latin typeface="Times New Roman"/>
                <a:cs typeface="Times New Roman"/>
              </a:rPr>
              <a:t>Скасовано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норму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згідно</a:t>
            </a:r>
            <a:r>
              <a:rPr lang="en-US" sz="1600" dirty="0">
                <a:latin typeface="Times New Roman"/>
                <a:cs typeface="Times New Roman"/>
              </a:rPr>
              <a:t> з </a:t>
            </a:r>
            <a:r>
              <a:rPr lang="en-US" sz="1600" dirty="0" err="1">
                <a:latin typeface="Times New Roman"/>
                <a:cs typeface="Times New Roman"/>
              </a:rPr>
              <a:t>якою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умови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роботи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сумісництвом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працівників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державних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підприємств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установ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організацій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визначаються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Кабінетом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Міністрів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України</a:t>
            </a:r>
            <a:r>
              <a:rPr lang="en-US" sz="1600" dirty="0">
                <a:latin typeface="Times New Roman"/>
                <a:cs typeface="Times New Roman"/>
              </a:rPr>
              <a:t>. </a:t>
            </a:r>
            <a:r>
              <a:rPr lang="en-US" sz="1600" dirty="0" err="1">
                <a:latin typeface="Times New Roman"/>
                <a:cs typeface="Times New Roman"/>
              </a:rPr>
              <a:t>Водночас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це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не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виключає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можливість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встановлення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обмеження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щодо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сумісництва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для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окремих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категорій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працівників</a:t>
            </a:r>
            <a:r>
              <a:rPr lang="en-US" sz="1600" dirty="0">
                <a:latin typeface="Times New Roman"/>
                <a:cs typeface="Times New Roman"/>
              </a:rPr>
              <a:t> (</a:t>
            </a:r>
            <a:r>
              <a:rPr lang="en-US" sz="1600" dirty="0" err="1">
                <a:latin typeface="Times New Roman"/>
                <a:cs typeface="Times New Roman"/>
              </a:rPr>
              <a:t>наприклад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Законом</a:t>
            </a:r>
            <a:r>
              <a:rPr lang="en-US" sz="1600" dirty="0">
                <a:latin typeface="Times New Roman"/>
                <a:cs typeface="Times New Roman"/>
              </a:rPr>
              <a:t>  </a:t>
            </a:r>
            <a:r>
              <a:rPr lang="en-US" sz="1600" dirty="0" err="1">
                <a:latin typeface="Times New Roman"/>
                <a:cs typeface="Times New Roman"/>
              </a:rPr>
              <a:t>України</a:t>
            </a:r>
            <a:r>
              <a:rPr lang="en-US" sz="1600" dirty="0">
                <a:latin typeface="Times New Roman"/>
                <a:cs typeface="Times New Roman"/>
              </a:rPr>
              <a:t> “</a:t>
            </a:r>
            <a:r>
              <a:rPr lang="en-US" sz="1600" dirty="0" err="1">
                <a:latin typeface="Times New Roman"/>
                <a:cs typeface="Times New Roman"/>
              </a:rPr>
              <a:t>Про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запобігання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корупції</a:t>
            </a:r>
            <a:r>
              <a:rPr lang="en-US" sz="1600" dirty="0">
                <a:latin typeface="Times New Roman"/>
                <a:cs typeface="Times New Roman"/>
              </a:rPr>
              <a:t>”). </a:t>
            </a:r>
            <a:r>
              <a:rPr lang="en-US" sz="1600" dirty="0" err="1">
                <a:latin typeface="Times New Roman"/>
                <a:cs typeface="Times New Roman"/>
              </a:rPr>
              <a:t>Також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виходячи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змісту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частини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другої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статті</a:t>
            </a:r>
            <a:r>
              <a:rPr lang="en-US" sz="1600" dirty="0">
                <a:latin typeface="Times New Roman"/>
                <a:cs typeface="Times New Roman"/>
              </a:rPr>
              <a:t> 21 </a:t>
            </a:r>
            <a:r>
              <a:rPr lang="en-US" sz="1600" dirty="0" err="1">
                <a:latin typeface="Times New Roman"/>
                <a:cs typeface="Times New Roman"/>
              </a:rPr>
              <a:t>КЗпП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обмеження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щодо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сумісництва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можуть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передбачатися</a:t>
            </a:r>
            <a:r>
              <a:rPr lang="en-US" sz="1600" dirty="0">
                <a:latin typeface="Times New Roman"/>
                <a:cs typeface="Times New Roman"/>
              </a:rPr>
              <a:t>  </a:t>
            </a:r>
            <a:r>
              <a:rPr lang="en-US" sz="1600" dirty="0" err="1">
                <a:latin typeface="Times New Roman"/>
                <a:cs typeface="Times New Roman"/>
              </a:rPr>
              <a:t>законодавством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колективним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договором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або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угодою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сторін</a:t>
            </a:r>
            <a:r>
              <a:rPr lang="en-US" sz="1600" dirty="0">
                <a:latin typeface="Times New Roman"/>
                <a:cs typeface="Times New Roman"/>
              </a:rPr>
              <a:t>.</a:t>
            </a:r>
          </a:p>
          <a:p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7" name="Стрілка: униз 6">
            <a:extLst>
              <a:ext uri="{FF2B5EF4-FFF2-40B4-BE49-F238E27FC236}">
                <a16:creationId xmlns:a16="http://schemas.microsoft.com/office/drawing/2014/main" id="{42B7C272-41EC-0572-BFA5-E583DAA3CB3F}"/>
              </a:ext>
            </a:extLst>
          </p:cNvPr>
          <p:cNvSpPr/>
          <p:nvPr/>
        </p:nvSpPr>
        <p:spPr>
          <a:xfrm>
            <a:off x="8627840" y="2451641"/>
            <a:ext cx="1000124" cy="642937"/>
          </a:xfrm>
          <a:prstGeom prst="down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3463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3" descr="Зображення, що містить стіл, у приміщенні, дерев’яний&#10;&#10;Опис створено автоматично">
            <a:extLst>
              <a:ext uri="{FF2B5EF4-FFF2-40B4-BE49-F238E27FC236}">
                <a16:creationId xmlns:a16="http://schemas.microsoft.com/office/drawing/2014/main" id="{ACF2C9B5-017E-522F-00E7-3C61AFFF2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A9356E-9FF2-5CC5-23FD-BD83AD8241AC}"/>
              </a:ext>
            </a:extLst>
          </p:cNvPr>
          <p:cNvSpPr txBox="1"/>
          <p:nvPr/>
        </p:nvSpPr>
        <p:spPr>
          <a:xfrm>
            <a:off x="1876688" y="2353201"/>
            <a:ext cx="8652938" cy="246150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 Pro Semibold"/>
              </a:rPr>
              <a:t>Перелік</a:t>
            </a:r>
            <a:r>
              <a:rPr lang="en-US" sz="43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Semibold"/>
              </a:rPr>
              <a:t> </a:t>
            </a:r>
            <a:r>
              <a:rPr lang="en-US" sz="43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 Pro Semibold"/>
              </a:rPr>
              <a:t>Законів</a:t>
            </a:r>
            <a:r>
              <a:rPr lang="en-US" sz="43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Semibold"/>
              </a:rPr>
              <a:t> </a:t>
            </a:r>
            <a:r>
              <a:rPr lang="en-US" sz="43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 Pro Semibold"/>
              </a:rPr>
              <a:t>та</a:t>
            </a:r>
            <a:r>
              <a:rPr lang="en-US" sz="43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Semibold"/>
              </a:rPr>
              <a:t> </a:t>
            </a:r>
            <a:r>
              <a:rPr lang="en-US" sz="43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 Pro Semibold"/>
              </a:rPr>
              <a:t>нормативно-правових</a:t>
            </a:r>
            <a:r>
              <a:rPr lang="en-US" sz="43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Semibold"/>
              </a:rPr>
              <a:t> </a:t>
            </a:r>
            <a:r>
              <a:rPr lang="en-US" sz="43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 Pro Semibold"/>
              </a:rPr>
              <a:t>актів</a:t>
            </a:r>
            <a:r>
              <a:rPr lang="en-US" sz="43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Semibold"/>
              </a:rPr>
              <a:t> </a:t>
            </a:r>
            <a:r>
              <a:rPr lang="en-US" sz="43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 Pro Semibold"/>
              </a:rPr>
              <a:t>для</a:t>
            </a:r>
            <a:r>
              <a:rPr lang="en-US" sz="43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Semibold"/>
              </a:rPr>
              <a:t> </a:t>
            </a:r>
            <a:r>
              <a:rPr lang="en-US" sz="43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 Pro Semibold"/>
              </a:rPr>
              <a:t>керування</a:t>
            </a:r>
            <a:r>
              <a:rPr lang="en-US" sz="43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Semibold"/>
              </a:rPr>
              <a:t> у </a:t>
            </a:r>
            <a:r>
              <a:rPr lang="en-US" sz="43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 Pro Semibold"/>
              </a:rPr>
              <a:t>роботі</a:t>
            </a:r>
            <a:endParaRPr lang="en-US" sz="4300" cap="all" spc="-100">
              <a:solidFill>
                <a:schemeClr val="tx1">
                  <a:lumMod val="85000"/>
                  <a:lumOff val="15000"/>
                </a:schemeClr>
              </a:solidFill>
              <a:latin typeface="Georgia Pro Semibold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389191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7685A08C-E053-5D61-54B0-305A3D835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18" r="34849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2C46BC-15FA-FC5B-6756-E31852DD9726}"/>
              </a:ext>
            </a:extLst>
          </p:cNvPr>
          <p:cNvSpPr txBox="1"/>
          <p:nvPr/>
        </p:nvSpPr>
        <p:spPr>
          <a:xfrm>
            <a:off x="6837864" y="674371"/>
            <a:ext cx="4972984" cy="536066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88620" indent="-28575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/>
              <a:buChar char="§"/>
            </a:pPr>
            <a:r>
              <a:rPr lang="en-US" sz="1600" dirty="0" err="1">
                <a:latin typeface="Times New Roman"/>
                <a:cs typeface="Times New Roman"/>
              </a:rPr>
              <a:t>Конституція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України</a:t>
            </a:r>
            <a:endParaRPr lang="en-US" sz="1600" dirty="0">
              <a:latin typeface="Times New Roman"/>
              <a:cs typeface="Times New Roman"/>
            </a:endParaRPr>
          </a:p>
          <a:p>
            <a:pPr marL="388620" indent="-28575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/>
              <a:buChar char="§"/>
            </a:pPr>
            <a:r>
              <a:rPr lang="en-US" sz="1600" dirty="0">
                <a:latin typeface="Times New Roman"/>
                <a:cs typeface="Times New Roman"/>
              </a:rPr>
              <a:t>ЗУ «</a:t>
            </a:r>
            <a:r>
              <a:rPr lang="en-US" sz="1600" dirty="0" err="1">
                <a:latin typeface="Times New Roman"/>
                <a:cs typeface="Times New Roman"/>
              </a:rPr>
              <a:t>Про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культуру</a:t>
            </a:r>
            <a:r>
              <a:rPr lang="en-US" sz="1600" dirty="0">
                <a:latin typeface="Times New Roman"/>
                <a:cs typeface="Times New Roman"/>
              </a:rPr>
              <a:t>»</a:t>
            </a:r>
          </a:p>
          <a:p>
            <a:pPr marL="388620" indent="-28575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18" charset="0"/>
              <a:buChar char="§"/>
            </a:pPr>
            <a:r>
              <a:rPr lang="en-US" sz="1600" dirty="0">
                <a:latin typeface="Times New Roman"/>
                <a:cs typeface="Times New Roman"/>
              </a:rPr>
              <a:t>ЗУ «</a:t>
            </a:r>
            <a:r>
              <a:rPr lang="en-US" sz="1600" dirty="0" err="1">
                <a:latin typeface="Times New Roman"/>
                <a:cs typeface="Times New Roman"/>
              </a:rPr>
              <a:t>Про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освіту</a:t>
            </a:r>
            <a:r>
              <a:rPr lang="en-US" sz="1600" dirty="0">
                <a:latin typeface="Times New Roman"/>
                <a:cs typeface="Times New Roman"/>
              </a:rPr>
              <a:t>»</a:t>
            </a:r>
          </a:p>
          <a:p>
            <a:pPr marL="388620" indent="-28575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18" charset="0"/>
              <a:buChar char="§"/>
            </a:pPr>
            <a:r>
              <a:rPr lang="en-US" sz="1600" dirty="0">
                <a:latin typeface="Times New Roman"/>
                <a:cs typeface="Times New Roman"/>
              </a:rPr>
              <a:t>ЗУ «</a:t>
            </a:r>
            <a:r>
              <a:rPr lang="en-US" sz="1600" err="1">
                <a:latin typeface="Times New Roman"/>
                <a:cs typeface="Times New Roman"/>
              </a:rPr>
              <a:t>Про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позашкільну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освіту</a:t>
            </a:r>
            <a:r>
              <a:rPr lang="en-US" sz="1600" dirty="0">
                <a:latin typeface="Times New Roman"/>
                <a:cs typeface="Times New Roman"/>
              </a:rPr>
              <a:t>»</a:t>
            </a:r>
            <a:endParaRPr lang="en-US" sz="1600">
              <a:latin typeface="Times New Roman"/>
              <a:cs typeface="Times New Roman"/>
            </a:endParaRPr>
          </a:p>
          <a:p>
            <a:pPr marL="388620" indent="-28575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18" charset="0"/>
              <a:buChar char="§"/>
            </a:pPr>
            <a:r>
              <a:rPr lang="en-US" sz="1600" dirty="0">
                <a:latin typeface="Times New Roman"/>
                <a:cs typeface="Times New Roman"/>
              </a:rPr>
              <a:t>ЗУ «</a:t>
            </a:r>
            <a:r>
              <a:rPr lang="en-US" sz="1600" dirty="0" err="1">
                <a:latin typeface="Times New Roman"/>
                <a:cs typeface="Times New Roman"/>
              </a:rPr>
              <a:t>Про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загальне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пенсійне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страхування</a:t>
            </a:r>
            <a:r>
              <a:rPr lang="en-US" sz="1600" dirty="0">
                <a:latin typeface="Times New Roman"/>
                <a:cs typeface="Times New Roman"/>
              </a:rPr>
              <a:t>» </a:t>
            </a:r>
          </a:p>
          <a:p>
            <a:pPr marL="388620" indent="-28575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18" charset="0"/>
              <a:buChar char="§"/>
            </a:pPr>
            <a:r>
              <a:rPr lang="en-US" sz="1600" err="1">
                <a:latin typeface="Times New Roman"/>
                <a:cs typeface="Times New Roman"/>
              </a:rPr>
              <a:t>Постанова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Кабінету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міністрів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України</a:t>
            </a:r>
            <a:r>
              <a:rPr lang="en-US" sz="1600" dirty="0">
                <a:latin typeface="Times New Roman"/>
                <a:cs typeface="Times New Roman"/>
              </a:rPr>
              <a:t> «</a:t>
            </a:r>
            <a:r>
              <a:rPr lang="en-US" sz="1600" err="1">
                <a:latin typeface="Times New Roman"/>
                <a:cs typeface="Times New Roman"/>
              </a:rPr>
              <a:t>Про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деякі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питання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підвищення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кваліфікації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педагогічних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працівників</a:t>
            </a:r>
            <a:r>
              <a:rPr lang="en-US" sz="1600" dirty="0">
                <a:latin typeface="Times New Roman"/>
                <a:cs typeface="Times New Roman"/>
              </a:rPr>
              <a:t>»</a:t>
            </a:r>
            <a:endParaRPr lang="en-US" sz="1600">
              <a:latin typeface="Times New Roman"/>
              <a:cs typeface="Times New Roman"/>
            </a:endParaRPr>
          </a:p>
          <a:p>
            <a:pPr marL="388620" indent="-28575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18" charset="0"/>
              <a:buChar char="§"/>
            </a:pPr>
            <a:r>
              <a:rPr lang="en-US" sz="1600" dirty="0">
                <a:latin typeface="Times New Roman"/>
                <a:cs typeface="Times New Roman"/>
              </a:rPr>
              <a:t> </a:t>
            </a:r>
            <a:r>
              <a:rPr lang="en-US" sz="1600" err="1">
                <a:latin typeface="Times New Roman"/>
                <a:cs typeface="Times New Roman"/>
              </a:rPr>
              <a:t>Наказ</a:t>
            </a:r>
            <a:r>
              <a:rPr lang="en-US" sz="1600" dirty="0">
                <a:latin typeface="Times New Roman"/>
                <a:cs typeface="Times New Roman"/>
              </a:rPr>
              <a:t> «</a:t>
            </a:r>
            <a:r>
              <a:rPr lang="en-US" sz="1600" err="1">
                <a:latin typeface="Times New Roman"/>
                <a:cs typeface="Times New Roman"/>
              </a:rPr>
              <a:t>Про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затвердження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професійного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стандарту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викладач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мистецької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школи</a:t>
            </a:r>
            <a:r>
              <a:rPr lang="en-US" sz="1600" dirty="0">
                <a:latin typeface="Times New Roman"/>
                <a:cs typeface="Times New Roman"/>
              </a:rPr>
              <a:t> (</a:t>
            </a:r>
            <a:r>
              <a:rPr lang="en-US" sz="1600" err="1">
                <a:latin typeface="Times New Roman"/>
                <a:cs typeface="Times New Roman"/>
              </a:rPr>
              <a:t>за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видами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навчальних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дисциплін</a:t>
            </a:r>
            <a:r>
              <a:rPr lang="en-US" sz="1600" dirty="0">
                <a:latin typeface="Times New Roman"/>
                <a:cs typeface="Times New Roman"/>
              </a:rPr>
              <a:t>)» № 1110-22 </a:t>
            </a:r>
            <a:r>
              <a:rPr lang="en-US" sz="1600" err="1">
                <a:latin typeface="Times New Roman"/>
                <a:cs typeface="Times New Roman"/>
              </a:rPr>
              <a:t>від</a:t>
            </a:r>
            <a:r>
              <a:rPr lang="en-US" sz="1600" dirty="0">
                <a:latin typeface="Times New Roman"/>
                <a:cs typeface="Times New Roman"/>
              </a:rPr>
              <a:t> 04.05.2022 </a:t>
            </a:r>
            <a:r>
              <a:rPr lang="en-US" sz="1600" err="1">
                <a:latin typeface="Times New Roman"/>
                <a:cs typeface="Times New Roman"/>
              </a:rPr>
              <a:t>року</a:t>
            </a:r>
            <a:r>
              <a:rPr lang="en-US" sz="1600" dirty="0">
                <a:latin typeface="Times New Roman"/>
                <a:cs typeface="Times New Roman"/>
              </a:rPr>
              <a:t>.</a:t>
            </a:r>
          </a:p>
          <a:p>
            <a:pPr marL="388620" indent="-28575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18" charset="0"/>
              <a:buChar char="§"/>
            </a:pPr>
            <a:r>
              <a:rPr lang="en-US" sz="1600" err="1">
                <a:latin typeface="Times New Roman"/>
                <a:cs typeface="Times New Roman"/>
              </a:rPr>
              <a:t>Про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затвердження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переліку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посад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педагогічних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та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науково-педагогічних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працівників</a:t>
            </a:r>
            <a:r>
              <a:rPr lang="en-US" sz="1600" dirty="0">
                <a:latin typeface="Times New Roman"/>
                <a:cs typeface="Times New Roman"/>
              </a:rPr>
              <a:t> №963 </a:t>
            </a:r>
            <a:r>
              <a:rPr lang="en-US" sz="1600" err="1">
                <a:latin typeface="Times New Roman"/>
                <a:cs typeface="Times New Roman"/>
              </a:rPr>
              <a:t>від</a:t>
            </a:r>
            <a:r>
              <a:rPr lang="en-US" sz="1600" dirty="0">
                <a:latin typeface="Times New Roman"/>
                <a:cs typeface="Times New Roman"/>
              </a:rPr>
              <a:t> 14.06.2000 </a:t>
            </a:r>
            <a:r>
              <a:rPr lang="en-US" sz="1600" err="1">
                <a:latin typeface="Times New Roman"/>
                <a:cs typeface="Times New Roman"/>
              </a:rPr>
              <a:t>року</a:t>
            </a:r>
            <a:endParaRPr lang="en-US" sz="1600" dirty="0">
              <a:latin typeface="Times New Roman"/>
              <a:cs typeface="Times New Roman"/>
            </a:endParaRPr>
          </a:p>
          <a:p>
            <a:pPr marL="388620" indent="-28575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18" charset="0"/>
              <a:buChar char="§"/>
            </a:pPr>
            <a:r>
              <a:rPr lang="en-US" sz="1600" err="1">
                <a:latin typeface="Times New Roman"/>
                <a:cs typeface="Times New Roman"/>
              </a:rPr>
              <a:t>Постанова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Кабінету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міністрів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України</a:t>
            </a:r>
            <a:r>
              <a:rPr lang="en-US" sz="1600" dirty="0">
                <a:latin typeface="Times New Roman"/>
                <a:cs typeface="Times New Roman"/>
              </a:rPr>
              <a:t> «</a:t>
            </a:r>
            <a:r>
              <a:rPr lang="en-US" sz="1600" err="1">
                <a:latin typeface="Times New Roman"/>
                <a:cs typeface="Times New Roman"/>
              </a:rPr>
              <a:t>Деякі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питання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організації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роботи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працівників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суб’єктів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господарювання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державного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сектору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економіки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на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період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воєнного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стану</a:t>
            </a:r>
            <a:r>
              <a:rPr lang="en-US" sz="1600" dirty="0">
                <a:latin typeface="Times New Roman"/>
                <a:cs typeface="Times New Roman"/>
              </a:rPr>
              <a:t>» №481 </a:t>
            </a:r>
            <a:r>
              <a:rPr lang="en-US" sz="1600" err="1">
                <a:latin typeface="Times New Roman"/>
                <a:cs typeface="Times New Roman"/>
              </a:rPr>
              <a:t>від</a:t>
            </a:r>
            <a:r>
              <a:rPr lang="en-US" sz="1600" dirty="0">
                <a:latin typeface="Times New Roman"/>
                <a:cs typeface="Times New Roman"/>
              </a:rPr>
              <a:t> 26.04.2022 </a:t>
            </a:r>
            <a:r>
              <a:rPr lang="en-US" sz="1600" err="1">
                <a:latin typeface="Times New Roman"/>
                <a:cs typeface="Times New Roman"/>
              </a:rPr>
              <a:t>року</a:t>
            </a:r>
            <a:r>
              <a:rPr lang="en-US" sz="1600" dirty="0">
                <a:latin typeface="Times New Roman"/>
                <a:cs typeface="Times New Roman"/>
              </a:rPr>
              <a:t>. </a:t>
            </a:r>
          </a:p>
          <a:p>
            <a:pPr marL="388620" indent="-28575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itchFamily="18" charset="0"/>
              <a:buChar char="§"/>
            </a:pPr>
            <a:r>
              <a:rPr lang="en-US" sz="1600" err="1">
                <a:latin typeface="Times New Roman"/>
                <a:cs typeface="Times New Roman"/>
              </a:rPr>
              <a:t>Лист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Міністерства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культури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та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інформаційної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політики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err="1">
                <a:latin typeface="Times New Roman"/>
                <a:cs typeface="Times New Roman"/>
              </a:rPr>
              <a:t>України</a:t>
            </a:r>
            <a:r>
              <a:rPr lang="en-US" sz="1600" dirty="0">
                <a:latin typeface="Times New Roman"/>
                <a:cs typeface="Times New Roman"/>
              </a:rPr>
              <a:t> №06/9/588-22 </a:t>
            </a:r>
            <a:r>
              <a:rPr lang="en-US" sz="1600" err="1">
                <a:latin typeface="Times New Roman"/>
                <a:cs typeface="Times New Roman"/>
              </a:rPr>
              <a:t>від</a:t>
            </a:r>
            <a:r>
              <a:rPr lang="en-US" sz="1600" dirty="0">
                <a:latin typeface="Times New Roman"/>
                <a:cs typeface="Times New Roman"/>
              </a:rPr>
              <a:t> 05.07.2022 </a:t>
            </a:r>
            <a:r>
              <a:rPr lang="en-US" sz="1600" err="1">
                <a:latin typeface="Times New Roman"/>
                <a:cs typeface="Times New Roman"/>
              </a:rPr>
              <a:t>року</a:t>
            </a:r>
            <a:r>
              <a:rPr lang="en-US" sz="1600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258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F363DC-EFA2-BEF3-A886-ECD8FF7FFF08}"/>
              </a:ext>
            </a:extLst>
          </p:cNvPr>
          <p:cNvSpPr txBox="1"/>
          <p:nvPr/>
        </p:nvSpPr>
        <p:spPr>
          <a:xfrm>
            <a:off x="887399" y="1464518"/>
            <a:ext cx="3585499" cy="356400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cap="all" spc="-100" dirty="0" err="1">
                <a:solidFill>
                  <a:schemeClr val="bg1"/>
                </a:solidFill>
                <a:latin typeface="Georgia Pro Semibold"/>
              </a:rPr>
              <a:t>Нові</a:t>
            </a:r>
            <a:r>
              <a:rPr lang="en-US" sz="3400" cap="all" spc="-100" dirty="0">
                <a:solidFill>
                  <a:schemeClr val="bg1"/>
                </a:solidFill>
                <a:latin typeface="Georgia Pro Semibold"/>
              </a:rPr>
              <a:t> </a:t>
            </a:r>
            <a:r>
              <a:rPr lang="en-US" sz="3400" cap="all" spc="-100" dirty="0" err="1">
                <a:solidFill>
                  <a:schemeClr val="bg1"/>
                </a:solidFill>
                <a:latin typeface="Georgia Pro Semibold"/>
              </a:rPr>
              <a:t>підстави</a:t>
            </a:r>
            <a:r>
              <a:rPr lang="en-US" sz="3400" cap="all" spc="-100" dirty="0">
                <a:solidFill>
                  <a:schemeClr val="bg1"/>
                </a:solidFill>
                <a:latin typeface="Georgia Pro Semibold"/>
              </a:rPr>
              <a:t> </a:t>
            </a:r>
            <a:r>
              <a:rPr lang="en-US" sz="3400" cap="all" spc="-100" dirty="0" err="1">
                <a:solidFill>
                  <a:schemeClr val="bg1"/>
                </a:solidFill>
                <a:latin typeface="Georgia Pro Semibold"/>
              </a:rPr>
              <a:t>припинення</a:t>
            </a:r>
            <a:r>
              <a:rPr lang="en-US" sz="3400" cap="all" spc="-100" dirty="0">
                <a:solidFill>
                  <a:schemeClr val="bg1"/>
                </a:solidFill>
                <a:latin typeface="Georgia Pro Semibold"/>
              </a:rPr>
              <a:t> </a:t>
            </a:r>
            <a:r>
              <a:rPr lang="en-US" sz="3400" cap="all" spc="-100" dirty="0" err="1">
                <a:solidFill>
                  <a:schemeClr val="bg1"/>
                </a:solidFill>
                <a:latin typeface="Georgia Pro Semibold"/>
              </a:rPr>
              <a:t>трудового</a:t>
            </a:r>
            <a:r>
              <a:rPr lang="en-US" sz="3400" cap="all" spc="-100" dirty="0">
                <a:solidFill>
                  <a:schemeClr val="bg1"/>
                </a:solidFill>
                <a:latin typeface="Georgia Pro Semibold"/>
              </a:rPr>
              <a:t> </a:t>
            </a:r>
            <a:r>
              <a:rPr lang="en-US" sz="3400" cap="all" spc="-100" dirty="0" err="1">
                <a:solidFill>
                  <a:schemeClr val="bg1"/>
                </a:solidFill>
                <a:latin typeface="Georgia Pro Semibold"/>
              </a:rPr>
              <a:t>договору</a:t>
            </a:r>
            <a:endParaRPr lang="en-US" sz="3400" cap="all" spc="-100">
              <a:solidFill>
                <a:schemeClr val="bg1"/>
              </a:solidFill>
              <a:latin typeface="Georgia Pro Semibold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17777DB-DE1E-0830-E90A-9CC6E6848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570" y="1279625"/>
            <a:ext cx="6202238" cy="429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03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062CC4-FB1D-E24D-D59D-0E585338156C}"/>
              </a:ext>
            </a:extLst>
          </p:cNvPr>
          <p:cNvSpPr txBox="1"/>
          <p:nvPr/>
        </p:nvSpPr>
        <p:spPr>
          <a:xfrm>
            <a:off x="938213" y="581027"/>
            <a:ext cx="1031557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Georgia Pro Semibold"/>
              </a:rPr>
              <a:t>У </a:t>
            </a:r>
            <a:r>
              <a:rPr lang="en-US" sz="2000" dirty="0" err="1">
                <a:solidFill>
                  <a:srgbClr val="FF0000"/>
                </a:solidFill>
                <a:latin typeface="Georgia Pro Semibold"/>
              </a:rPr>
              <a:t>статті</a:t>
            </a:r>
            <a:r>
              <a:rPr lang="en-US" sz="2000" dirty="0">
                <a:solidFill>
                  <a:srgbClr val="FF0000"/>
                </a:solidFill>
                <a:latin typeface="Georgia Pro Semibold"/>
              </a:rPr>
              <a:t> 36: </a:t>
            </a:r>
            <a:r>
              <a:rPr lang="en-US" sz="2000" dirty="0" err="1">
                <a:solidFill>
                  <a:srgbClr val="FF0000"/>
                </a:solidFill>
                <a:latin typeface="Georgia Pro Semibold"/>
              </a:rPr>
              <a:t>частину</a:t>
            </a:r>
            <a:r>
              <a:rPr lang="en-US" sz="2000" dirty="0">
                <a:solidFill>
                  <a:srgbClr val="FF0000"/>
                </a:solidFill>
                <a:latin typeface="Georgia Pro Semibold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Georgia Pro Semibold"/>
              </a:rPr>
              <a:t>першу</a:t>
            </a:r>
            <a:r>
              <a:rPr lang="en-US" sz="2000" dirty="0">
                <a:solidFill>
                  <a:srgbClr val="FF0000"/>
                </a:solidFill>
                <a:latin typeface="Georgia Pro Semibold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Georgia Pro Semibold"/>
              </a:rPr>
              <a:t>доповнити</a:t>
            </a:r>
            <a:r>
              <a:rPr lang="en-US" sz="2000" dirty="0">
                <a:solidFill>
                  <a:srgbClr val="FF0000"/>
                </a:solidFill>
                <a:latin typeface="Georgia Pro Semibold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Georgia Pro Semibold"/>
              </a:rPr>
              <a:t>пунктами</a:t>
            </a:r>
            <a:r>
              <a:rPr lang="en-US" sz="2000" dirty="0">
                <a:solidFill>
                  <a:srgbClr val="FF0000"/>
                </a:solidFill>
                <a:latin typeface="Georgia Pro Semibold"/>
              </a:rPr>
              <a:t> 8.1. , 8.2. і 8.3. </a:t>
            </a:r>
            <a:r>
              <a:rPr lang="en-US" sz="2000" dirty="0" err="1">
                <a:solidFill>
                  <a:srgbClr val="FF0000"/>
                </a:solidFill>
                <a:latin typeface="Georgia Pro Semibold"/>
              </a:rPr>
              <a:t>такого</a:t>
            </a:r>
            <a:r>
              <a:rPr lang="en-US" sz="2000" dirty="0">
                <a:solidFill>
                  <a:srgbClr val="FF0000"/>
                </a:solidFill>
                <a:latin typeface="Georgia Pro Semibold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Georgia Pro Semibold"/>
              </a:rPr>
              <a:t>змісту</a:t>
            </a:r>
            <a:endParaRPr lang="en-US" sz="2000" dirty="0">
              <a:solidFill>
                <a:srgbClr val="FF0000"/>
              </a:solidFill>
              <a:latin typeface="Georgia Pro Semi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C008DC-EBC2-F7AC-B252-84E468B21117}"/>
              </a:ext>
            </a:extLst>
          </p:cNvPr>
          <p:cNvSpPr txBox="1"/>
          <p:nvPr/>
        </p:nvSpPr>
        <p:spPr>
          <a:xfrm>
            <a:off x="366712" y="950119"/>
            <a:ext cx="438626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u="sng" dirty="0">
                <a:latin typeface="Times New Roman"/>
                <a:cs typeface="Times New Roman"/>
              </a:rPr>
              <a:t>8.1.Смерть </a:t>
            </a:r>
            <a:r>
              <a:rPr lang="en-US" sz="1600" u="sng" dirty="0" err="1">
                <a:latin typeface="Times New Roman"/>
                <a:cs typeface="Times New Roman"/>
              </a:rPr>
              <a:t>роботодавця-фізичної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особи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або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набрання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законної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сили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рішенням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суду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про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визнання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його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безвісно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відсутнім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чи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про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оголошення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його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померлим</a:t>
            </a:r>
            <a:r>
              <a:rPr lang="en-US" sz="1600" u="sng" dirty="0">
                <a:latin typeface="Times New Roman"/>
                <a:cs typeface="Times New Roman"/>
              </a:rPr>
              <a:t>;</a:t>
            </a:r>
          </a:p>
          <a:p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818F78-BB55-B348-2E98-3D43470232F0}"/>
              </a:ext>
            </a:extLst>
          </p:cNvPr>
          <p:cNvSpPr txBox="1"/>
          <p:nvPr/>
        </p:nvSpPr>
        <p:spPr>
          <a:xfrm>
            <a:off x="5129213" y="950120"/>
            <a:ext cx="6660356" cy="10891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latin typeface="Times New Roman"/>
                <a:cs typeface="Times New Roman"/>
              </a:rPr>
              <a:t>Встановлено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особливий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порядок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звільнення</a:t>
            </a:r>
            <a:r>
              <a:rPr lang="en-US" sz="1600" dirty="0">
                <a:latin typeface="Times New Roman"/>
                <a:cs typeface="Times New Roman"/>
              </a:rPr>
              <a:t> у </a:t>
            </a:r>
            <a:r>
              <a:rPr lang="en-US" sz="1600" dirty="0" err="1">
                <a:latin typeface="Times New Roman"/>
                <a:cs typeface="Times New Roman"/>
              </a:rPr>
              <a:t>такому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випадку</a:t>
            </a:r>
            <a:r>
              <a:rPr lang="en-US" sz="1600" dirty="0">
                <a:latin typeface="Times New Roman"/>
                <a:cs typeface="Times New Roman"/>
              </a:rPr>
              <a:t> -</a:t>
            </a:r>
            <a:r>
              <a:rPr lang="en-US" sz="1600" dirty="0" err="1">
                <a:latin typeface="Times New Roman"/>
                <a:cs typeface="Times New Roman"/>
              </a:rPr>
              <a:t>через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центри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зайнятості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до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яких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працівники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можуть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подати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заяву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припинення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трудового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договору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на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цій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підставі</a:t>
            </a:r>
            <a:r>
              <a:rPr lang="en-US" sz="1600" dirty="0">
                <a:latin typeface="Times New Roman"/>
                <a:cs typeface="Times New Roman"/>
              </a:rPr>
              <a:t>. У </a:t>
            </a:r>
            <a:r>
              <a:rPr lang="en-US" sz="1600" dirty="0" err="1">
                <a:latin typeface="Times New Roman"/>
                <a:cs typeface="Times New Roman"/>
              </a:rPr>
              <a:t>такому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разі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датою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припинення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трудового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договору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вважається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день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подання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такої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заяви</a:t>
            </a:r>
            <a:r>
              <a:rPr lang="en-US" sz="1600" dirty="0">
                <a:latin typeface="Times New Roman"/>
                <a:cs typeface="Times New Roman"/>
              </a:rPr>
              <a:t>;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E96C9-F81D-2826-EADE-5A60B117FC0E}"/>
              </a:ext>
            </a:extLst>
          </p:cNvPr>
          <p:cNvSpPr txBox="1"/>
          <p:nvPr/>
        </p:nvSpPr>
        <p:spPr>
          <a:xfrm>
            <a:off x="735807" y="2271712"/>
            <a:ext cx="381476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u="sng" dirty="0">
                <a:latin typeface="Times New Roman"/>
                <a:cs typeface="Times New Roman"/>
              </a:rPr>
              <a:t>8.2. </a:t>
            </a:r>
            <a:r>
              <a:rPr lang="en-US" sz="1600" u="sng" dirty="0" err="1">
                <a:latin typeface="Times New Roman"/>
                <a:cs typeface="Times New Roman"/>
              </a:rPr>
              <a:t>Смерть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працівника</a:t>
            </a:r>
            <a:r>
              <a:rPr lang="en-US" sz="1600" u="sng" dirty="0">
                <a:latin typeface="Times New Roman"/>
                <a:cs typeface="Times New Roman"/>
              </a:rPr>
              <a:t>, </a:t>
            </a:r>
            <a:r>
              <a:rPr lang="en-US" sz="1600" u="sng" dirty="0" err="1">
                <a:latin typeface="Times New Roman"/>
                <a:cs typeface="Times New Roman"/>
              </a:rPr>
              <a:t>визнання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його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судом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безвісно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відсутнім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або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оголошення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померлим</a:t>
            </a:r>
            <a:r>
              <a:rPr lang="en-US" sz="1600" u="sng" dirty="0"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BF071B-81E0-F601-2BE9-3C9F293F90FD}"/>
              </a:ext>
            </a:extLst>
          </p:cNvPr>
          <p:cNvSpPr txBox="1"/>
          <p:nvPr/>
        </p:nvSpPr>
        <p:spPr>
          <a:xfrm>
            <a:off x="5129212" y="2200275"/>
            <a:ext cx="674370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latin typeface="Times New Roman"/>
                <a:cs typeface="Times New Roman"/>
              </a:rPr>
              <a:t>Щодо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припинення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дії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трудового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договору</a:t>
            </a:r>
            <a:r>
              <a:rPr lang="en-US" sz="1600" dirty="0">
                <a:latin typeface="Times New Roman"/>
                <a:cs typeface="Times New Roman"/>
              </a:rPr>
              <a:t> у </a:t>
            </a:r>
            <a:r>
              <a:rPr lang="en-US" sz="1600" dirty="0" err="1">
                <a:latin typeface="Times New Roman"/>
                <a:cs typeface="Times New Roman"/>
              </a:rPr>
              <a:t>зв’язку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смертю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визнанням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безвісти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відсутнім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або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оголошення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померлим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працівника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або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роботодавця-фізичної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особи</a:t>
            </a:r>
            <a:r>
              <a:rPr lang="en-US" sz="1600" dirty="0">
                <a:latin typeface="Times New Roman"/>
                <a:cs typeface="Times New Roman"/>
              </a:rPr>
              <a:t>. </a:t>
            </a:r>
            <a:r>
              <a:rPr lang="en-US" sz="1600" dirty="0" err="1">
                <a:latin typeface="Times New Roman"/>
                <a:cs typeface="Times New Roman"/>
              </a:rPr>
              <a:t>Відповідні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доповнення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пунктами</a:t>
            </a:r>
            <a:r>
              <a:rPr lang="en-US" sz="1600" dirty="0">
                <a:latin typeface="Times New Roman"/>
                <a:cs typeface="Times New Roman"/>
              </a:rPr>
              <a:t> 8-1 </a:t>
            </a:r>
            <a:r>
              <a:rPr lang="en-US" sz="1600" dirty="0" err="1">
                <a:latin typeface="Times New Roman"/>
                <a:cs typeface="Times New Roman"/>
              </a:rPr>
              <a:t>та</a:t>
            </a:r>
            <a:r>
              <a:rPr lang="en-US" sz="1600" dirty="0">
                <a:latin typeface="Times New Roman"/>
                <a:cs typeface="Times New Roman"/>
              </a:rPr>
              <a:t> 8-2 </a:t>
            </a:r>
            <a:r>
              <a:rPr lang="en-US" sz="1600" dirty="0" err="1">
                <a:latin typeface="Times New Roman"/>
                <a:cs typeface="Times New Roman"/>
              </a:rPr>
              <a:t>усувають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правову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колізію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щодо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визначення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юридичних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підстав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для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припинення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дії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трудового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договору</a:t>
            </a:r>
            <a:r>
              <a:rPr lang="en-US" sz="1600" dirty="0">
                <a:latin typeface="Times New Roman"/>
                <a:cs typeface="Times New Roman"/>
              </a:rPr>
              <a:t> у </a:t>
            </a:r>
            <a:r>
              <a:rPr lang="en-US" sz="1600" dirty="0" err="1">
                <a:latin typeface="Times New Roman"/>
                <a:cs typeface="Times New Roman"/>
              </a:rPr>
              <a:t>зв’язку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смертю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визнанням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безвісти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відсутнім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або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оголошення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померлим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працівника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або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роботодавця-фізичної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особи</a:t>
            </a:r>
            <a:r>
              <a:rPr lang="en-US" sz="1600" dirty="0">
                <a:latin typeface="Times New Roman"/>
                <a:cs typeface="Times New Roman"/>
              </a:rPr>
              <a:t> (</a:t>
            </a:r>
            <a:r>
              <a:rPr lang="en-US" sz="1600" dirty="0" err="1">
                <a:latin typeface="Times New Roman"/>
                <a:cs typeface="Times New Roman"/>
              </a:rPr>
              <a:t>зокрема</a:t>
            </a:r>
            <a:r>
              <a:rPr lang="en-US" sz="1600" dirty="0">
                <a:latin typeface="Times New Roman"/>
                <a:cs typeface="Times New Roman"/>
              </a:rPr>
              <a:t> ФОП).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BC53B6-5ECC-ACD5-A685-41FD11B9C5A6}"/>
              </a:ext>
            </a:extLst>
          </p:cNvPr>
          <p:cNvSpPr txBox="1"/>
          <p:nvPr/>
        </p:nvSpPr>
        <p:spPr>
          <a:xfrm>
            <a:off x="938212" y="3426619"/>
            <a:ext cx="438626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u="sng" dirty="0">
                <a:latin typeface="Times New Roman"/>
                <a:cs typeface="Times New Roman"/>
              </a:rPr>
              <a:t>8.3.Відсутність </a:t>
            </a:r>
            <a:r>
              <a:rPr lang="en-US" sz="1600" u="sng" dirty="0" err="1">
                <a:latin typeface="Times New Roman"/>
                <a:cs typeface="Times New Roman"/>
              </a:rPr>
              <a:t>працівника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на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роботі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та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інформації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про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її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причини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понад</a:t>
            </a:r>
            <a:r>
              <a:rPr lang="en-US" sz="1600" u="sng" dirty="0">
                <a:latin typeface="Times New Roman"/>
                <a:cs typeface="Times New Roman"/>
              </a:rPr>
              <a:t> 4 </a:t>
            </a:r>
            <a:r>
              <a:rPr lang="en-US" sz="1600" u="sng" dirty="0" err="1">
                <a:latin typeface="Times New Roman"/>
                <a:cs typeface="Times New Roman"/>
              </a:rPr>
              <a:t>місяці</a:t>
            </a:r>
            <a:r>
              <a:rPr lang="en-US" sz="1600" u="sng" dirty="0">
                <a:latin typeface="Times New Roman"/>
                <a:cs typeface="Times New Roman"/>
              </a:rPr>
              <a:t> </a:t>
            </a:r>
            <a:r>
              <a:rPr lang="en-US" sz="1600" u="sng" dirty="0" err="1">
                <a:latin typeface="Times New Roman"/>
                <a:cs typeface="Times New Roman"/>
              </a:rPr>
              <a:t>поспіль</a:t>
            </a:r>
            <a:r>
              <a:rPr lang="en-US" sz="1600" u="sng" dirty="0">
                <a:latin typeface="Times New Roman"/>
                <a:cs typeface="Times New Roman"/>
              </a:rPr>
              <a:t>;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B28604-4DC1-8B49-868D-59059DFD279F}"/>
              </a:ext>
            </a:extLst>
          </p:cNvPr>
          <p:cNvSpPr txBox="1"/>
          <p:nvPr/>
        </p:nvSpPr>
        <p:spPr>
          <a:xfrm>
            <a:off x="366713" y="4426744"/>
            <a:ext cx="11006136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latin typeface="Times New Roman"/>
                <a:cs typeface="Times New Roman"/>
              </a:rPr>
              <a:t>Для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припинення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дії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трудового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договору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відповідною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підставою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мають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бути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одночасно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дотримані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дві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обов’язкові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умови</a:t>
            </a:r>
            <a:r>
              <a:rPr lang="en-US" sz="1600" dirty="0">
                <a:latin typeface="Times New Roman"/>
                <a:cs typeface="Times New Roman"/>
              </a:rPr>
              <a:t>: 1) </a:t>
            </a:r>
            <a:r>
              <a:rPr lang="en-US" sz="1600" dirty="0" err="1">
                <a:latin typeface="Times New Roman"/>
                <a:cs typeface="Times New Roman"/>
              </a:rPr>
              <a:t>фактична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відсутність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працівника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на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робочому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місці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понад</a:t>
            </a:r>
            <a:r>
              <a:rPr lang="en-US" sz="1600" dirty="0">
                <a:latin typeface="Times New Roman"/>
                <a:cs typeface="Times New Roman"/>
              </a:rPr>
              <a:t> 4 </a:t>
            </a:r>
            <a:r>
              <a:rPr lang="en-US" sz="1600" dirty="0" err="1">
                <a:latin typeface="Times New Roman"/>
                <a:cs typeface="Times New Roman"/>
              </a:rPr>
              <a:t>місяці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підряд</a:t>
            </a:r>
            <a:r>
              <a:rPr lang="en-US" sz="1600" dirty="0">
                <a:latin typeface="Times New Roman"/>
                <a:cs typeface="Times New Roman"/>
              </a:rPr>
              <a:t>; 2) </a:t>
            </a:r>
            <a:r>
              <a:rPr lang="en-US" sz="1600" dirty="0" err="1">
                <a:latin typeface="Times New Roman"/>
                <a:cs typeface="Times New Roman"/>
              </a:rPr>
              <a:t>відсутність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інформації</a:t>
            </a:r>
            <a:r>
              <a:rPr lang="en-US" sz="1600" dirty="0">
                <a:latin typeface="Times New Roman"/>
                <a:cs typeface="Times New Roman"/>
              </a:rPr>
              <a:t> у </a:t>
            </a:r>
            <a:r>
              <a:rPr lang="en-US" sz="1600" dirty="0" err="1">
                <a:latin typeface="Times New Roman"/>
                <a:cs typeface="Times New Roman"/>
              </a:rPr>
              <a:t>роботодавця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причини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такої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відсутності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понад</a:t>
            </a:r>
            <a:r>
              <a:rPr lang="en-US" sz="1600" dirty="0">
                <a:latin typeface="Times New Roman"/>
                <a:cs typeface="Times New Roman"/>
              </a:rPr>
              <a:t> 4 </a:t>
            </a:r>
            <a:r>
              <a:rPr lang="en-US" sz="1600" dirty="0" err="1">
                <a:latin typeface="Times New Roman"/>
                <a:cs typeface="Times New Roman"/>
              </a:rPr>
              <a:t>місяці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підряд</a:t>
            </a:r>
            <a:r>
              <a:rPr lang="en-US" sz="1600" dirty="0">
                <a:latin typeface="Times New Roman"/>
                <a:cs typeface="Times New Roman"/>
              </a:rPr>
              <a:t> (</a:t>
            </a:r>
            <a:r>
              <a:rPr lang="en-US" sz="1600" dirty="0" err="1">
                <a:latin typeface="Times New Roman"/>
                <a:cs typeface="Times New Roman"/>
              </a:rPr>
              <a:t>при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цьому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не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має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значення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поважність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чи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неповажність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причин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такої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відсутності</a:t>
            </a:r>
            <a:r>
              <a:rPr lang="en-US" sz="1600" dirty="0">
                <a:latin typeface="Times New Roman"/>
                <a:cs typeface="Times New Roman"/>
              </a:rPr>
              <a:t>).</a:t>
            </a:r>
            <a:r>
              <a:rPr lang="en-US" sz="1600" dirty="0" err="1">
                <a:latin typeface="Times New Roman"/>
                <a:cs typeface="Times New Roman"/>
              </a:rPr>
              <a:t>Вбачається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що</a:t>
            </a:r>
            <a:r>
              <a:rPr lang="en-US" sz="1600" dirty="0">
                <a:latin typeface="Times New Roman"/>
                <a:cs typeface="Times New Roman"/>
              </a:rPr>
              <a:t> у </a:t>
            </a:r>
            <a:r>
              <a:rPr lang="en-US" sz="1600" dirty="0" err="1">
                <a:latin typeface="Times New Roman"/>
                <a:cs typeface="Times New Roman"/>
              </a:rPr>
              <a:t>випадку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невиконання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одночасно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двох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вищенаведених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умов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звільнення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відповідно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такої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підстави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може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бути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визнано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судом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незаконним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наприклад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якщо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працівник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доведе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що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протягом</a:t>
            </a:r>
            <a:r>
              <a:rPr lang="en-US" sz="1600" dirty="0">
                <a:latin typeface="Times New Roman"/>
                <a:cs typeface="Times New Roman"/>
              </a:rPr>
              <a:t> 4 </a:t>
            </a:r>
            <a:r>
              <a:rPr lang="en-US" sz="1600" dirty="0" err="1">
                <a:latin typeface="Times New Roman"/>
                <a:cs typeface="Times New Roman"/>
              </a:rPr>
              <a:t>місяців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поінформував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роботодавця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причини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своєї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відсутності</a:t>
            </a:r>
            <a:r>
              <a:rPr lang="en-US" sz="1600" dirty="0">
                <a:latin typeface="Times New Roman"/>
                <a:cs typeface="Times New Roman"/>
              </a:rPr>
              <a:t>. </a:t>
            </a:r>
            <a:r>
              <a:rPr lang="en-US" sz="1600" dirty="0" err="1">
                <a:latin typeface="Times New Roman"/>
                <a:cs typeface="Times New Roman"/>
              </a:rPr>
              <a:t>При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цьому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виходячи</a:t>
            </a:r>
            <a:r>
              <a:rPr lang="en-US" sz="1600" dirty="0">
                <a:latin typeface="Times New Roman"/>
                <a:cs typeface="Times New Roman"/>
              </a:rPr>
              <a:t> з </a:t>
            </a:r>
            <a:r>
              <a:rPr lang="en-US" sz="1600" dirty="0" err="1">
                <a:latin typeface="Times New Roman"/>
                <a:cs typeface="Times New Roman"/>
              </a:rPr>
              <a:t>необхідності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виконання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вимоги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щодо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відсутності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працівника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або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інформації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нього</a:t>
            </a:r>
            <a:r>
              <a:rPr lang="en-US" sz="1600" dirty="0">
                <a:latin typeface="Times New Roman"/>
                <a:cs typeface="Times New Roman"/>
              </a:rPr>
              <a:t> 4 </a:t>
            </a:r>
            <a:r>
              <a:rPr lang="en-US" sz="1600" dirty="0" err="1">
                <a:latin typeface="Times New Roman"/>
                <a:cs typeface="Times New Roman"/>
              </a:rPr>
              <a:t>місяці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підряд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не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може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вважатись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виконанням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цієї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умови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наявність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кількох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подібних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періодів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які</a:t>
            </a:r>
            <a:r>
              <a:rPr lang="en-US" sz="1600" dirty="0">
                <a:latin typeface="Times New Roman"/>
                <a:cs typeface="Times New Roman"/>
              </a:rPr>
              <a:t> в </a:t>
            </a:r>
            <a:r>
              <a:rPr lang="en-US" sz="1600" dirty="0" err="1">
                <a:latin typeface="Times New Roman"/>
                <a:cs typeface="Times New Roman"/>
              </a:rPr>
              <a:t>сумі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дорівнюють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або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перевищують</a:t>
            </a:r>
            <a:r>
              <a:rPr lang="en-US" sz="1600" dirty="0">
                <a:latin typeface="Times New Roman"/>
                <a:cs typeface="Times New Roman"/>
              </a:rPr>
              <a:t> 4 </a:t>
            </a:r>
            <a:r>
              <a:rPr lang="en-US" sz="1600" dirty="0" err="1">
                <a:latin typeface="Times New Roman"/>
                <a:cs typeface="Times New Roman"/>
              </a:rPr>
              <a:t>місяці</a:t>
            </a:r>
            <a:r>
              <a:rPr lang="en-US" sz="16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0" name="Стрілка: вправо 9">
            <a:extLst>
              <a:ext uri="{FF2B5EF4-FFF2-40B4-BE49-F238E27FC236}">
                <a16:creationId xmlns:a16="http://schemas.microsoft.com/office/drawing/2014/main" id="{4E40CBD4-7E2D-3106-BB7A-C05EC203F3E3}"/>
              </a:ext>
            </a:extLst>
          </p:cNvPr>
          <p:cNvSpPr/>
          <p:nvPr/>
        </p:nvSpPr>
        <p:spPr>
          <a:xfrm>
            <a:off x="4547139" y="1186434"/>
            <a:ext cx="500063" cy="523874"/>
          </a:xfrm>
          <a:prstGeom prst="rightArrow">
            <a:avLst/>
          </a:prstGeom>
          <a:solidFill>
            <a:srgbClr val="FFFF0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: вправо 10">
            <a:extLst>
              <a:ext uri="{FF2B5EF4-FFF2-40B4-BE49-F238E27FC236}">
                <a16:creationId xmlns:a16="http://schemas.microsoft.com/office/drawing/2014/main" id="{D0807526-D745-8C7D-2E04-38BC0C1289BD}"/>
              </a:ext>
            </a:extLst>
          </p:cNvPr>
          <p:cNvSpPr/>
          <p:nvPr/>
        </p:nvSpPr>
        <p:spPr>
          <a:xfrm>
            <a:off x="4547139" y="2365152"/>
            <a:ext cx="500063" cy="523874"/>
          </a:xfrm>
          <a:prstGeom prst="rightArrow">
            <a:avLst/>
          </a:prstGeom>
          <a:solidFill>
            <a:srgbClr val="FFFF0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ілка: вправо 11">
            <a:extLst>
              <a:ext uri="{FF2B5EF4-FFF2-40B4-BE49-F238E27FC236}">
                <a16:creationId xmlns:a16="http://schemas.microsoft.com/office/drawing/2014/main" id="{9A83F691-046A-8CDC-6C18-BEE4A0DECF13}"/>
              </a:ext>
            </a:extLst>
          </p:cNvPr>
          <p:cNvSpPr/>
          <p:nvPr/>
        </p:nvSpPr>
        <p:spPr>
          <a:xfrm rot="5400000">
            <a:off x="2868358" y="3996309"/>
            <a:ext cx="511969" cy="535780"/>
          </a:xfrm>
          <a:prstGeom prst="rightArrow">
            <a:avLst/>
          </a:prstGeom>
          <a:solidFill>
            <a:srgbClr val="FFFF0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2735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4770EB-4A77-D424-4117-D158318948D7}"/>
              </a:ext>
            </a:extLst>
          </p:cNvPr>
          <p:cNvSpPr txBox="1"/>
          <p:nvPr/>
        </p:nvSpPr>
        <p:spPr>
          <a:xfrm>
            <a:off x="521494" y="759620"/>
            <a:ext cx="4529138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1. </a:t>
            </a:r>
            <a:r>
              <a:rPr lang="en-US" sz="1600" dirty="0" err="1">
                <a:latin typeface="Times New Roman"/>
                <a:cs typeface="Times New Roman"/>
              </a:rPr>
              <a:t>Змінено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порядок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виплати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грошової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компенсації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невикористані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дні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відпусток</a:t>
            </a:r>
            <a:r>
              <a:rPr lang="en-US" sz="1600" dirty="0">
                <a:latin typeface="Times New Roman"/>
                <a:cs typeface="Times New Roman"/>
              </a:rPr>
              <a:t> у </a:t>
            </a:r>
            <a:r>
              <a:rPr lang="en-US" sz="1600" dirty="0" err="1">
                <a:latin typeface="Times New Roman"/>
                <a:cs typeface="Times New Roman"/>
              </a:rPr>
              <a:t>разі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смерті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працівника</a:t>
            </a:r>
            <a:r>
              <a:rPr lang="en-US" sz="1600" dirty="0">
                <a:latin typeface="Times New Roman"/>
                <a:cs typeface="Times New Roman"/>
              </a:rPr>
              <a:t>;</a:t>
            </a:r>
          </a:p>
          <a:p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5A2C68-1A32-DDB0-6058-93A636D8CE81}"/>
              </a:ext>
            </a:extLst>
          </p:cNvPr>
          <p:cNvSpPr txBox="1"/>
          <p:nvPr/>
        </p:nvSpPr>
        <p:spPr>
          <a:xfrm>
            <a:off x="426244" y="2081213"/>
            <a:ext cx="5350670" cy="30777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2. </a:t>
            </a:r>
            <a:r>
              <a:rPr lang="en-US" sz="1600" dirty="0" err="1">
                <a:latin typeface="Times New Roman"/>
                <a:cs typeface="Times New Roman"/>
              </a:rPr>
              <a:t>Ст</a:t>
            </a:r>
            <a:r>
              <a:rPr lang="en-US" sz="1600" dirty="0">
                <a:latin typeface="Times New Roman"/>
                <a:cs typeface="Times New Roman"/>
              </a:rPr>
              <a:t>. 49-2: </a:t>
            </a:r>
            <a:r>
              <a:rPr lang="en-US" sz="1600" dirty="0" err="1">
                <a:latin typeface="Times New Roman"/>
                <a:cs typeface="Times New Roman"/>
              </a:rPr>
              <a:t>частину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четверту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доповнити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словами</a:t>
            </a:r>
            <a:r>
              <a:rPr lang="en-US" sz="1600" dirty="0">
                <a:latin typeface="Times New Roman"/>
                <a:cs typeface="Times New Roman"/>
              </a:rPr>
              <a:t> «а </a:t>
            </a:r>
            <a:r>
              <a:rPr lang="en-US" sz="1600" dirty="0" err="1">
                <a:latin typeface="Times New Roman"/>
                <a:cs typeface="Times New Roman"/>
              </a:rPr>
              <a:t>також</a:t>
            </a:r>
            <a:r>
              <a:rPr lang="en-US" sz="1600" dirty="0">
                <a:latin typeface="Times New Roman"/>
                <a:cs typeface="Times New Roman"/>
              </a:rPr>
              <a:t> у </a:t>
            </a:r>
            <a:r>
              <a:rPr lang="en-US" sz="1600" dirty="0" err="1">
                <a:latin typeface="Times New Roman"/>
                <a:cs typeface="Times New Roman"/>
              </a:rPr>
              <a:t>зв’язку</a:t>
            </a:r>
            <a:r>
              <a:rPr lang="en-US" sz="1600" dirty="0">
                <a:latin typeface="Times New Roman"/>
                <a:cs typeface="Times New Roman"/>
              </a:rPr>
              <a:t> з </a:t>
            </a:r>
            <a:r>
              <a:rPr lang="en-US" sz="1600" dirty="0" err="1">
                <a:latin typeface="Times New Roman"/>
                <a:cs typeface="Times New Roman"/>
              </a:rPr>
              <a:t>неможливістю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забезпечення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працівника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роботою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визначеною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трудовим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договором</a:t>
            </a:r>
            <a:r>
              <a:rPr lang="en-US" sz="1600" dirty="0">
                <a:latin typeface="Times New Roman"/>
                <a:cs typeface="Times New Roman"/>
              </a:rPr>
              <a:t>, у </a:t>
            </a:r>
            <a:r>
              <a:rPr lang="en-US" sz="1600" dirty="0" err="1">
                <a:latin typeface="Times New Roman"/>
                <a:cs typeface="Times New Roman"/>
              </a:rPr>
              <a:t>зв’язку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із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знищенням</a:t>
            </a:r>
            <a:r>
              <a:rPr lang="en-US" sz="1600" dirty="0">
                <a:latin typeface="Times New Roman"/>
                <a:cs typeface="Times New Roman"/>
              </a:rPr>
              <a:t> (</a:t>
            </a:r>
            <a:r>
              <a:rPr lang="en-US" sz="1600" dirty="0" err="1">
                <a:latin typeface="Times New Roman"/>
                <a:cs typeface="Times New Roman"/>
              </a:rPr>
              <a:t>відсутністю</a:t>
            </a:r>
            <a:r>
              <a:rPr lang="en-US" sz="1600" dirty="0">
                <a:latin typeface="Times New Roman"/>
                <a:cs typeface="Times New Roman"/>
              </a:rPr>
              <a:t>) </a:t>
            </a:r>
            <a:r>
              <a:rPr lang="en-US" sz="1600" dirty="0" err="1">
                <a:latin typeface="Times New Roman"/>
                <a:cs typeface="Times New Roman"/>
              </a:rPr>
              <a:t>виробничих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організаційних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та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технічних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умов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засобів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виробництва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або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майна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роботодавця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внаслідок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бойових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дій</a:t>
            </a:r>
            <a:r>
              <a:rPr lang="en-US" sz="1600" dirty="0">
                <a:latin typeface="Times New Roman"/>
                <a:cs typeface="Times New Roman"/>
              </a:rPr>
              <a:t>»; </a:t>
            </a:r>
            <a:r>
              <a:rPr lang="en-US" sz="1600" dirty="0" err="1">
                <a:latin typeface="Times New Roman"/>
                <a:cs typeface="Times New Roman"/>
              </a:rPr>
              <a:t>після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частини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шостої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доповнити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новою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частиною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такого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змісту</a:t>
            </a:r>
            <a:r>
              <a:rPr lang="en-US" sz="1600" dirty="0">
                <a:latin typeface="Times New Roman"/>
                <a:cs typeface="Times New Roman"/>
              </a:rPr>
              <a:t>: «</a:t>
            </a:r>
            <a:r>
              <a:rPr lang="en-US" sz="1600" dirty="0" err="1">
                <a:latin typeface="Times New Roman"/>
                <a:cs typeface="Times New Roman"/>
              </a:rPr>
              <a:t>Вивільнення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працівників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відповідно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пункту</a:t>
            </a:r>
            <a:r>
              <a:rPr lang="en-US" sz="1600" dirty="0">
                <a:latin typeface="Times New Roman"/>
                <a:cs typeface="Times New Roman"/>
              </a:rPr>
              <a:t> 6 </a:t>
            </a:r>
            <a:r>
              <a:rPr lang="en-US" sz="1600" dirty="0" err="1">
                <a:latin typeface="Times New Roman"/>
                <a:cs typeface="Times New Roman"/>
              </a:rPr>
              <a:t>частини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першої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статті</a:t>
            </a:r>
            <a:r>
              <a:rPr lang="en-US" sz="1600" dirty="0">
                <a:latin typeface="Times New Roman"/>
                <a:cs typeface="Times New Roman"/>
              </a:rPr>
              <a:t> 41 </a:t>
            </a:r>
            <a:r>
              <a:rPr lang="en-US" sz="1600" dirty="0" err="1">
                <a:latin typeface="Times New Roman"/>
                <a:cs typeface="Times New Roman"/>
              </a:rPr>
              <a:t>цього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Кодексу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здійснюється</a:t>
            </a:r>
            <a:r>
              <a:rPr lang="en-US" sz="1600" dirty="0">
                <a:latin typeface="Times New Roman"/>
                <a:cs typeface="Times New Roman"/>
              </a:rPr>
              <a:t> в </a:t>
            </a:r>
            <a:r>
              <a:rPr lang="en-US" sz="1600" dirty="0" err="1">
                <a:latin typeface="Times New Roman"/>
                <a:cs typeface="Times New Roman"/>
              </a:rPr>
              <a:t>такому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порядку</a:t>
            </a:r>
            <a:r>
              <a:rPr lang="en-US" sz="1600" dirty="0">
                <a:latin typeface="Times New Roman"/>
                <a:cs typeface="Times New Roman"/>
              </a:rPr>
              <a:t>: </a:t>
            </a:r>
            <a:r>
              <a:rPr lang="en-US" sz="1600" dirty="0" err="1">
                <a:latin typeface="Times New Roman"/>
                <a:cs typeface="Times New Roman"/>
              </a:rPr>
              <a:t>про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наступне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вивільнення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працівників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персонально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попереджають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не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пізніше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ніж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за</a:t>
            </a:r>
            <a:r>
              <a:rPr lang="en-US" sz="1600" dirty="0">
                <a:latin typeface="Times New Roman"/>
                <a:cs typeface="Times New Roman"/>
              </a:rPr>
              <a:t> 10 </a:t>
            </a:r>
            <a:r>
              <a:rPr lang="en-US" sz="1600" dirty="0" err="1">
                <a:latin typeface="Times New Roman"/>
                <a:cs typeface="Times New Roman"/>
              </a:rPr>
              <a:t>календарних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днів</a:t>
            </a:r>
            <a:r>
              <a:rPr lang="en-US" sz="1600" dirty="0">
                <a:latin typeface="Times New Roman"/>
                <a:cs typeface="Times New Roman"/>
              </a:rPr>
              <a:t>;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1FF64D-D254-EA6A-9F0D-BBD27EBCC4F4}"/>
              </a:ext>
            </a:extLst>
          </p:cNvPr>
          <p:cNvSpPr txBox="1"/>
          <p:nvPr/>
        </p:nvSpPr>
        <p:spPr>
          <a:xfrm>
            <a:off x="521494" y="5153025"/>
            <a:ext cx="37909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3. </a:t>
            </a:r>
            <a:r>
              <a:rPr lang="en-US" dirty="0" err="1">
                <a:latin typeface="Times New Roman"/>
                <a:cs typeface="Times New Roman"/>
              </a:rPr>
              <a:t>Внесені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зміни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до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порядку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оформлення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звільнення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працівників</a:t>
            </a:r>
            <a:r>
              <a:rPr lang="en-US" dirty="0"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AEFD24-08A1-943D-825D-CCCA18CD98B0}"/>
              </a:ext>
            </a:extLst>
          </p:cNvPr>
          <p:cNvSpPr txBox="1"/>
          <p:nvPr/>
        </p:nvSpPr>
        <p:spPr>
          <a:xfrm>
            <a:off x="6093618" y="759621"/>
            <a:ext cx="588645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latin typeface="Times New Roman"/>
                <a:cs typeface="Times New Roman"/>
              </a:rPr>
              <a:t>Така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компенсація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виплачується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членам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сім’ї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цього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працівника</a:t>
            </a:r>
            <a:r>
              <a:rPr lang="en-US" sz="1600" dirty="0">
                <a:latin typeface="Times New Roman"/>
                <a:cs typeface="Times New Roman"/>
              </a:rPr>
              <a:t>, а у </a:t>
            </a:r>
            <a:r>
              <a:rPr lang="en-US" sz="1600" dirty="0" err="1">
                <a:latin typeface="Times New Roman"/>
                <a:cs typeface="Times New Roman"/>
              </a:rPr>
              <a:t>разі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їх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відсутності</a:t>
            </a:r>
            <a:r>
              <a:rPr lang="en-US" sz="1600" dirty="0">
                <a:latin typeface="Times New Roman"/>
                <a:cs typeface="Times New Roman"/>
              </a:rPr>
              <a:t> - </a:t>
            </a:r>
            <a:r>
              <a:rPr lang="en-US" sz="1600" dirty="0" err="1">
                <a:latin typeface="Times New Roman"/>
                <a:cs typeface="Times New Roman"/>
              </a:rPr>
              <a:t>входить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складу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спадщини</a:t>
            </a:r>
            <a:r>
              <a:rPr lang="en-US" sz="1600" dirty="0"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D7BD8-F458-B313-91A4-BBEAA8BF2F6F}"/>
              </a:ext>
            </a:extLst>
          </p:cNvPr>
          <p:cNvSpPr txBox="1"/>
          <p:nvPr/>
        </p:nvSpPr>
        <p:spPr>
          <a:xfrm>
            <a:off x="6129337" y="2081213"/>
            <a:ext cx="555307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latin typeface="Times New Roman"/>
                <a:cs typeface="Times New Roman"/>
              </a:rPr>
              <a:t>Встановлюється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особливий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порядок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вивільнення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працівників</a:t>
            </a:r>
            <a:r>
              <a:rPr lang="en-US" sz="1600" dirty="0">
                <a:latin typeface="Times New Roman"/>
                <a:cs typeface="Times New Roman"/>
              </a:rPr>
              <a:t> у </a:t>
            </a:r>
            <a:r>
              <a:rPr lang="en-US" sz="1600" dirty="0" err="1">
                <a:latin typeface="Times New Roman"/>
                <a:cs typeface="Times New Roman"/>
              </a:rPr>
              <a:t>зв’язку</a:t>
            </a:r>
            <a:r>
              <a:rPr lang="en-US" sz="1600" dirty="0">
                <a:latin typeface="Times New Roman"/>
                <a:cs typeface="Times New Roman"/>
              </a:rPr>
              <a:t> з </a:t>
            </a:r>
            <a:r>
              <a:rPr lang="en-US" sz="1600" dirty="0" err="1">
                <a:latin typeface="Times New Roman"/>
                <a:cs typeface="Times New Roman"/>
              </a:rPr>
              <a:t>неможливістю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забезпечення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працівника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роботою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визначеною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трудовим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договором</a:t>
            </a:r>
            <a:r>
              <a:rPr lang="en-US" sz="1600" dirty="0">
                <a:latin typeface="Times New Roman"/>
                <a:cs typeface="Times New Roman"/>
              </a:rPr>
              <a:t>, у </a:t>
            </a:r>
            <a:r>
              <a:rPr lang="en-US" sz="1600" dirty="0" err="1">
                <a:latin typeface="Times New Roman"/>
                <a:cs typeface="Times New Roman"/>
              </a:rPr>
              <a:t>зв’язку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із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знищенням</a:t>
            </a:r>
            <a:r>
              <a:rPr lang="en-US" sz="1600" dirty="0">
                <a:latin typeface="Times New Roman"/>
                <a:cs typeface="Times New Roman"/>
              </a:rPr>
              <a:t> (</a:t>
            </a:r>
            <a:r>
              <a:rPr lang="en-US" sz="1600" dirty="0" err="1">
                <a:latin typeface="Times New Roman"/>
                <a:cs typeface="Times New Roman"/>
              </a:rPr>
              <a:t>відсутністю</a:t>
            </a:r>
            <a:r>
              <a:rPr lang="en-US" sz="1600" dirty="0">
                <a:latin typeface="Times New Roman"/>
                <a:cs typeface="Times New Roman"/>
              </a:rPr>
              <a:t>) </a:t>
            </a:r>
            <a:r>
              <a:rPr lang="en-US" sz="1600" dirty="0" err="1">
                <a:latin typeface="Times New Roman"/>
                <a:cs typeface="Times New Roman"/>
              </a:rPr>
              <a:t>виробничих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організаційних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та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технічних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умов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засобів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виробництва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або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майна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роботодавця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внаслідок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бойових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дій</a:t>
            </a:r>
            <a:r>
              <a:rPr lang="en-US" sz="1600" dirty="0">
                <a:latin typeface="Times New Roman"/>
                <a:cs typeface="Times New Roman"/>
              </a:rPr>
              <a:t> (п. 6 ч. 1 </a:t>
            </a:r>
            <a:r>
              <a:rPr lang="en-US" sz="1600" dirty="0" err="1">
                <a:latin typeface="Times New Roman"/>
                <a:cs typeface="Times New Roman"/>
              </a:rPr>
              <a:t>ст</a:t>
            </a:r>
            <a:r>
              <a:rPr lang="en-US" sz="1600" dirty="0">
                <a:latin typeface="Times New Roman"/>
                <a:cs typeface="Times New Roman"/>
              </a:rPr>
              <a:t>. 41), </a:t>
            </a:r>
            <a:r>
              <a:rPr lang="en-US" sz="1600" dirty="0" err="1">
                <a:latin typeface="Times New Roman"/>
                <a:cs typeface="Times New Roman"/>
              </a:rPr>
              <a:t>який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відрізняється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від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загальної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процедури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вивільнення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передбаченої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частинами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першою-третьою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статті</a:t>
            </a:r>
            <a:r>
              <a:rPr lang="en-US" sz="1600" dirty="0">
                <a:latin typeface="Times New Roman"/>
                <a:cs typeface="Times New Roman"/>
              </a:rPr>
              <a:t> 49-2, </a:t>
            </a:r>
            <a:r>
              <a:rPr lang="en-US" sz="1600" dirty="0" err="1">
                <a:latin typeface="Times New Roman"/>
                <a:cs typeface="Times New Roman"/>
              </a:rPr>
              <a:t>які</a:t>
            </a:r>
            <a:r>
              <a:rPr lang="en-US" sz="1600" dirty="0">
                <a:latin typeface="Times New Roman"/>
                <a:cs typeface="Times New Roman"/>
              </a:rPr>
              <a:t> в </a:t>
            </a:r>
            <a:r>
              <a:rPr lang="en-US" sz="1600" dirty="0" err="1">
                <a:latin typeface="Times New Roman"/>
                <a:cs typeface="Times New Roman"/>
              </a:rPr>
              <a:t>такому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випадку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не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підлягають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застосуванню</a:t>
            </a:r>
            <a:r>
              <a:rPr lang="en-US" sz="1600" dirty="0">
                <a:latin typeface="Times New Roman"/>
                <a:cs typeface="Times New Roman"/>
              </a:rPr>
              <a:t>.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60A969-F1A5-9250-52C0-20ECEB96F549}"/>
              </a:ext>
            </a:extLst>
          </p:cNvPr>
          <p:cNvSpPr txBox="1"/>
          <p:nvPr/>
        </p:nvSpPr>
        <p:spPr>
          <a:xfrm>
            <a:off x="6129337" y="4902993"/>
            <a:ext cx="546973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latin typeface="Times New Roman"/>
                <a:cs typeface="Times New Roman"/>
              </a:rPr>
              <a:t>Роботодавець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повинен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серед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іншого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надавати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працівникові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письмове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повідомлення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нараховані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та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виплачені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йому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суми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звільненні</a:t>
            </a:r>
            <a:r>
              <a:rPr lang="en-US" sz="1600" dirty="0">
                <a:latin typeface="Times New Roman"/>
                <a:cs typeface="Times New Roman"/>
              </a:rPr>
              <a:t>. </a:t>
            </a:r>
            <a:r>
              <a:rPr lang="en-US" sz="1600" dirty="0" err="1">
                <a:latin typeface="Times New Roman"/>
                <a:cs typeface="Times New Roman"/>
              </a:rPr>
              <a:t>Спірні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питання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щодо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виплат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вирішують</a:t>
            </a:r>
            <a:r>
              <a:rPr lang="en-US" sz="1600" dirty="0">
                <a:latin typeface="Times New Roman"/>
                <a:cs typeface="Times New Roman"/>
              </a:rPr>
              <a:t> у </a:t>
            </a:r>
            <a:r>
              <a:rPr lang="en-US" sz="1600" dirty="0" err="1">
                <a:latin typeface="Times New Roman"/>
                <a:cs typeface="Times New Roman"/>
              </a:rPr>
              <a:t>суді</a:t>
            </a:r>
            <a:r>
              <a:rPr lang="en-US" sz="1600" dirty="0">
                <a:latin typeface="Times New Roman"/>
                <a:cs typeface="Times New Roman"/>
              </a:rPr>
              <a:t> у 3-місячний </a:t>
            </a:r>
            <a:r>
              <a:rPr lang="en-US" sz="1600" dirty="0" err="1">
                <a:latin typeface="Times New Roman"/>
                <a:cs typeface="Times New Roman"/>
              </a:rPr>
              <a:t>термін</a:t>
            </a:r>
            <a:r>
              <a:rPr lang="en-US" sz="1600" dirty="0">
                <a:latin typeface="Times New Roman"/>
                <a:cs typeface="Times New Roman"/>
              </a:rPr>
              <a:t> з </a:t>
            </a:r>
            <a:r>
              <a:rPr lang="en-US" sz="1600" dirty="0" err="1">
                <a:latin typeface="Times New Roman"/>
                <a:cs typeface="Times New Roman"/>
              </a:rPr>
              <a:t>дня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одержання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працівником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письмового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повідомлення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зазначені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суми</a:t>
            </a:r>
            <a:r>
              <a:rPr lang="en-US" sz="1600" dirty="0"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9" name="Стрілка: вліво-вправо 8">
            <a:extLst>
              <a:ext uri="{FF2B5EF4-FFF2-40B4-BE49-F238E27FC236}">
                <a16:creationId xmlns:a16="http://schemas.microsoft.com/office/drawing/2014/main" id="{D0180137-DB90-D158-6049-F48185162646}"/>
              </a:ext>
            </a:extLst>
          </p:cNvPr>
          <p:cNvSpPr/>
          <p:nvPr/>
        </p:nvSpPr>
        <p:spPr>
          <a:xfrm>
            <a:off x="5095017" y="841154"/>
            <a:ext cx="869156" cy="476249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: вліво-вправо 9">
            <a:extLst>
              <a:ext uri="{FF2B5EF4-FFF2-40B4-BE49-F238E27FC236}">
                <a16:creationId xmlns:a16="http://schemas.microsoft.com/office/drawing/2014/main" id="{09C4E01C-CB27-70C5-F197-BB2FC6A7D013}"/>
              </a:ext>
            </a:extLst>
          </p:cNvPr>
          <p:cNvSpPr/>
          <p:nvPr/>
        </p:nvSpPr>
        <p:spPr>
          <a:xfrm>
            <a:off x="5380767" y="2948559"/>
            <a:ext cx="857252" cy="476249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: вліво-вправо 10">
            <a:extLst>
              <a:ext uri="{FF2B5EF4-FFF2-40B4-BE49-F238E27FC236}">
                <a16:creationId xmlns:a16="http://schemas.microsoft.com/office/drawing/2014/main" id="{D9B826B0-6EB7-D7B3-E009-4F7D9DB32C23}"/>
              </a:ext>
            </a:extLst>
          </p:cNvPr>
          <p:cNvSpPr/>
          <p:nvPr/>
        </p:nvSpPr>
        <p:spPr>
          <a:xfrm>
            <a:off x="4737830" y="5234559"/>
            <a:ext cx="1119186" cy="488155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853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8" descr="Зображення, що містить особа, чоловік, синій&#10;&#10;Опис створено автоматично">
            <a:extLst>
              <a:ext uri="{FF2B5EF4-FFF2-40B4-BE49-F238E27FC236}">
                <a16:creationId xmlns:a16="http://schemas.microsoft.com/office/drawing/2014/main" id="{CC5F3F40-97DF-2E37-5C72-2043292218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99" r="23572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76739E-9F0E-340C-F438-802789E1AA16}"/>
              </a:ext>
            </a:extLst>
          </p:cNvPr>
          <p:cNvSpPr txBox="1"/>
          <p:nvPr/>
        </p:nvSpPr>
        <p:spPr>
          <a:xfrm>
            <a:off x="6849771" y="507683"/>
            <a:ext cx="4972983" cy="10267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u="sng" dirty="0" err="1">
                <a:solidFill>
                  <a:srgbClr val="002060"/>
                </a:solidFill>
                <a:latin typeface="Georgia Pro Semibold"/>
              </a:rPr>
              <a:t>Попередження</a:t>
            </a:r>
            <a:r>
              <a:rPr lang="en-US" sz="2400" u="sng" dirty="0">
                <a:solidFill>
                  <a:srgbClr val="002060"/>
                </a:solidFill>
                <a:latin typeface="Georgia Pro Semibold"/>
              </a:rPr>
              <a:t> </a:t>
            </a:r>
            <a:r>
              <a:rPr lang="en-US" sz="2400" u="sng" dirty="0" err="1">
                <a:solidFill>
                  <a:srgbClr val="002060"/>
                </a:solidFill>
                <a:latin typeface="Georgia Pro Semibold"/>
              </a:rPr>
              <a:t>працівників</a:t>
            </a:r>
            <a:r>
              <a:rPr lang="en-US" sz="2400" u="sng" dirty="0">
                <a:solidFill>
                  <a:srgbClr val="002060"/>
                </a:solidFill>
                <a:latin typeface="Georgia Pro Semibold"/>
              </a:rPr>
              <a:t> </a:t>
            </a:r>
            <a:endParaRPr lang="uk-UA" sz="2000" u="sng">
              <a:solidFill>
                <a:srgbClr val="002060"/>
              </a:solidFill>
              <a:latin typeface="Georgia Pro Semibold"/>
            </a:endParaRPr>
          </a:p>
          <a:p>
            <a:pPr algn="ctr">
              <a:spcAft>
                <a:spcPts val="600"/>
              </a:spcAft>
            </a:pPr>
            <a:r>
              <a:rPr lang="en-US" sz="2400" u="sng" dirty="0" err="1">
                <a:solidFill>
                  <a:srgbClr val="002060"/>
                </a:solidFill>
                <a:latin typeface="Georgia Pro Semibold"/>
              </a:rPr>
              <a:t>щодо</a:t>
            </a:r>
            <a:r>
              <a:rPr lang="en-US" sz="2400" u="sng" dirty="0">
                <a:solidFill>
                  <a:srgbClr val="002060"/>
                </a:solidFill>
                <a:latin typeface="Georgia Pro Semibold"/>
              </a:rPr>
              <a:t> </a:t>
            </a:r>
            <a:r>
              <a:rPr lang="en-US" sz="2400" u="sng" dirty="0" err="1">
                <a:solidFill>
                  <a:srgbClr val="002060"/>
                </a:solidFill>
                <a:latin typeface="Georgia Pro Semibold"/>
              </a:rPr>
              <a:t>змін</a:t>
            </a:r>
            <a:r>
              <a:rPr lang="en-US" sz="2400" u="sng" dirty="0">
                <a:solidFill>
                  <a:srgbClr val="002060"/>
                </a:solidFill>
                <a:latin typeface="Georgia Pro Semibold"/>
              </a:rPr>
              <a:t> </a:t>
            </a:r>
            <a:r>
              <a:rPr lang="en-US" sz="2400" u="sng" dirty="0" err="1">
                <a:solidFill>
                  <a:srgbClr val="002060"/>
                </a:solidFill>
                <a:latin typeface="Georgia Pro Semibold"/>
              </a:rPr>
              <a:t>істотних</a:t>
            </a:r>
            <a:r>
              <a:rPr lang="en-US" sz="2400" u="sng" dirty="0">
                <a:solidFill>
                  <a:srgbClr val="002060"/>
                </a:solidFill>
                <a:latin typeface="Georgia Pro Semibold"/>
              </a:rPr>
              <a:t> </a:t>
            </a:r>
            <a:r>
              <a:rPr lang="en-US" sz="2400" u="sng" dirty="0" err="1">
                <a:solidFill>
                  <a:srgbClr val="002060"/>
                </a:solidFill>
                <a:latin typeface="Georgia Pro Semibold"/>
              </a:rPr>
              <a:t>умов</a:t>
            </a:r>
            <a:r>
              <a:rPr lang="en-US" sz="2400" u="sng" dirty="0">
                <a:solidFill>
                  <a:srgbClr val="002060"/>
                </a:solidFill>
                <a:latin typeface="Georgia Pro Semibold"/>
              </a:rPr>
              <a:t> </a:t>
            </a:r>
            <a:r>
              <a:rPr lang="en-US" sz="2400" u="sng" dirty="0" err="1">
                <a:solidFill>
                  <a:srgbClr val="002060"/>
                </a:solidFill>
                <a:latin typeface="Georgia Pro Semibold"/>
              </a:rPr>
              <a:t>праці</a:t>
            </a:r>
            <a:r>
              <a:rPr lang="en-US" sz="2400" u="sng" dirty="0">
                <a:solidFill>
                  <a:srgbClr val="002060"/>
                </a:solidFill>
                <a:latin typeface="Georgia Pro Semibold"/>
              </a:rPr>
              <a:t>​</a:t>
            </a:r>
            <a:endParaRPr lang="uk-UA" sz="2000" u="sng">
              <a:solidFill>
                <a:srgbClr val="002060"/>
              </a:solidFill>
              <a:latin typeface="Georgia Pro Semi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49944-D6BD-922C-78A5-BCFCF87F7B68}"/>
              </a:ext>
            </a:extLst>
          </p:cNvPr>
          <p:cNvSpPr txBox="1"/>
          <p:nvPr/>
        </p:nvSpPr>
        <p:spPr>
          <a:xfrm>
            <a:off x="6938962" y="2105026"/>
            <a:ext cx="489823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 err="1">
                <a:latin typeface="Times New Roman"/>
                <a:cs typeface="Times New Roman"/>
              </a:rPr>
              <a:t>Запроваджене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попередження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працівників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щодо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змін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істотних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умов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праці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під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час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воєнного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стану</a:t>
            </a:r>
            <a:r>
              <a:rPr lang="en-US" i="1" dirty="0">
                <a:latin typeface="Times New Roman"/>
                <a:cs typeface="Times New Roman"/>
              </a:rPr>
              <a:t>;</a:t>
            </a:r>
          </a:p>
          <a:p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1" name="Стрілка: униз 10">
            <a:extLst>
              <a:ext uri="{FF2B5EF4-FFF2-40B4-BE49-F238E27FC236}">
                <a16:creationId xmlns:a16="http://schemas.microsoft.com/office/drawing/2014/main" id="{97FC400C-35A8-9BEC-9F9F-EF0EA46CA279}"/>
              </a:ext>
            </a:extLst>
          </p:cNvPr>
          <p:cNvSpPr/>
          <p:nvPr/>
        </p:nvSpPr>
        <p:spPr>
          <a:xfrm>
            <a:off x="8889777" y="3308890"/>
            <a:ext cx="892969" cy="773906"/>
          </a:xfrm>
          <a:prstGeom prst="downArrow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7E0B69-98DE-23DF-C817-57AD327003B6}"/>
              </a:ext>
            </a:extLst>
          </p:cNvPr>
          <p:cNvSpPr txBox="1"/>
          <p:nvPr/>
        </p:nvSpPr>
        <p:spPr>
          <a:xfrm>
            <a:off x="6867524" y="4307681"/>
            <a:ext cx="4862511" cy="9590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 dirty="0" err="1">
                <a:latin typeface="Times New Roman"/>
              </a:rPr>
              <a:t>Роботодавець</a:t>
            </a:r>
            <a:r>
              <a:rPr lang="en-US" i="1" dirty="0">
                <a:latin typeface="Times New Roman"/>
              </a:rPr>
              <a:t> </a:t>
            </a:r>
            <a:r>
              <a:rPr lang="en-US" i="1" dirty="0" err="1">
                <a:latin typeface="Times New Roman"/>
              </a:rPr>
              <a:t>повинен</a:t>
            </a:r>
            <a:r>
              <a:rPr lang="en-US" i="1" dirty="0">
                <a:latin typeface="Times New Roman"/>
              </a:rPr>
              <a:t> </a:t>
            </a:r>
            <a:r>
              <a:rPr lang="en-US" i="1" dirty="0" err="1">
                <a:latin typeface="Times New Roman"/>
              </a:rPr>
              <a:t>повідомляти</a:t>
            </a:r>
            <a:r>
              <a:rPr lang="en-US" i="1" dirty="0">
                <a:latin typeface="Times New Roman"/>
              </a:rPr>
              <a:t> </a:t>
            </a:r>
            <a:r>
              <a:rPr lang="en-US" i="1" dirty="0" err="1">
                <a:latin typeface="Times New Roman"/>
              </a:rPr>
              <a:t>працівників</a:t>
            </a:r>
            <a:r>
              <a:rPr lang="en-US" i="1" dirty="0">
                <a:latin typeface="Times New Roman"/>
              </a:rPr>
              <a:t> </a:t>
            </a:r>
            <a:r>
              <a:rPr lang="en-US" i="1" dirty="0" err="1">
                <a:latin typeface="Times New Roman"/>
              </a:rPr>
              <a:t>про</a:t>
            </a:r>
            <a:r>
              <a:rPr lang="en-US" i="1" dirty="0">
                <a:latin typeface="Times New Roman"/>
              </a:rPr>
              <a:t> </a:t>
            </a:r>
            <a:r>
              <a:rPr lang="en-US" i="1" dirty="0" err="1">
                <a:latin typeface="Times New Roman"/>
              </a:rPr>
              <a:t>це</a:t>
            </a:r>
            <a:r>
              <a:rPr lang="en-US" i="1" dirty="0">
                <a:latin typeface="Times New Roman"/>
              </a:rPr>
              <a:t>, </a:t>
            </a:r>
            <a:r>
              <a:rPr lang="en-US" i="1" dirty="0" err="1">
                <a:latin typeface="Times New Roman"/>
              </a:rPr>
              <a:t>але</a:t>
            </a:r>
            <a:r>
              <a:rPr lang="en-US" i="1" dirty="0">
                <a:latin typeface="Times New Roman"/>
              </a:rPr>
              <a:t> </a:t>
            </a:r>
            <a:r>
              <a:rPr lang="en-US" i="1" dirty="0" err="1">
                <a:latin typeface="Times New Roman"/>
              </a:rPr>
              <a:t>не</a:t>
            </a:r>
            <a:r>
              <a:rPr lang="en-US" i="1" dirty="0">
                <a:latin typeface="Times New Roman"/>
              </a:rPr>
              <a:t> </a:t>
            </a:r>
            <a:r>
              <a:rPr lang="en-US" i="1" dirty="0" err="1">
                <a:latin typeface="Times New Roman"/>
              </a:rPr>
              <a:t>пізніше</a:t>
            </a:r>
            <a:r>
              <a:rPr lang="en-US" i="1" dirty="0">
                <a:latin typeface="Times New Roman"/>
              </a:rPr>
              <a:t>, </a:t>
            </a:r>
            <a:r>
              <a:rPr lang="en-US" i="1" dirty="0" err="1">
                <a:latin typeface="Times New Roman"/>
              </a:rPr>
              <a:t>як</a:t>
            </a:r>
            <a:r>
              <a:rPr lang="en-US" i="1" dirty="0">
                <a:latin typeface="Times New Roman"/>
              </a:rPr>
              <a:t> </a:t>
            </a:r>
            <a:r>
              <a:rPr lang="en-US" i="1" dirty="0" err="1">
                <a:latin typeface="Times New Roman"/>
              </a:rPr>
              <a:t>до</a:t>
            </a:r>
            <a:r>
              <a:rPr lang="en-US" i="1" dirty="0">
                <a:latin typeface="Times New Roman"/>
              </a:rPr>
              <a:t> </a:t>
            </a:r>
            <a:r>
              <a:rPr lang="en-US" i="1" dirty="0" err="1">
                <a:latin typeface="Times New Roman"/>
              </a:rPr>
              <a:t>запровадження</a:t>
            </a:r>
            <a:r>
              <a:rPr lang="en-US" i="1" dirty="0">
                <a:latin typeface="Times New Roman"/>
              </a:rPr>
              <a:t> </a:t>
            </a:r>
            <a:endParaRPr lang="uk-UA" dirty="0">
              <a:latin typeface="Franklin Gothic Book" panose="02020404030301010803"/>
            </a:endParaRPr>
          </a:p>
          <a:p>
            <a:pPr algn="ctr"/>
            <a:r>
              <a:rPr lang="en-US" i="1" dirty="0" err="1">
                <a:latin typeface="Times New Roman"/>
              </a:rPr>
              <a:t>таких</a:t>
            </a:r>
            <a:r>
              <a:rPr lang="en-US" i="1" dirty="0">
                <a:latin typeface="Times New Roman"/>
              </a:rPr>
              <a:t> </a:t>
            </a:r>
            <a:r>
              <a:rPr lang="en-US" i="1" dirty="0" err="1">
                <a:latin typeface="Times New Roman"/>
              </a:rPr>
              <a:t>умов</a:t>
            </a:r>
            <a:r>
              <a:rPr lang="en-US" i="1" dirty="0">
                <a:latin typeface="Times New Roman"/>
              </a:rPr>
              <a:t>;</a:t>
            </a:r>
            <a:r>
              <a:rPr lang="uk-UA" i="1" dirty="0">
                <a:latin typeface="Times New Roman"/>
                <a:cs typeface="Times New Roman"/>
              </a:rPr>
              <a:t>​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4406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6" name="Rectangle 125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Зображення, що містить чоловік, особа, надворі, день&#10;&#10;Опис створено автоматично">
            <a:extLst>
              <a:ext uri="{FF2B5EF4-FFF2-40B4-BE49-F238E27FC236}">
                <a16:creationId xmlns:a16="http://schemas.microsoft.com/office/drawing/2014/main" id="{E6C7F98B-1C7F-F464-552A-5B5B6B5F0E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r="444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AC5A7-A090-DA5A-884F-E1D38D9E2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657" y="2198419"/>
            <a:ext cx="8652938" cy="24615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b="1" dirty="0" err="1">
                <a:latin typeface="Times New Roman"/>
                <a:cs typeface="Times New Roman"/>
              </a:rPr>
              <a:t>Відпустки</a:t>
            </a:r>
            <a:endParaRPr lang="en-US" sz="8800" b="1">
              <a:latin typeface="Times New Roman"/>
              <a:cs typeface="Times New Roman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369786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727CCC-C440-DE5F-3895-29E5C662611A}"/>
              </a:ext>
            </a:extLst>
          </p:cNvPr>
          <p:cNvSpPr txBox="1"/>
          <p:nvPr/>
        </p:nvSpPr>
        <p:spPr>
          <a:xfrm>
            <a:off x="6329419" y="513316"/>
            <a:ext cx="5636208" cy="186023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Скасовано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обмеження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тривалості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основної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щорічної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відпустки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протягом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воєнного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стану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b="1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3" name="Рисунок 3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C4FFB1B2-2528-47D0-F292-C3AEACFAB1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28" r="24350" b="-1"/>
          <a:stretch/>
        </p:blipFill>
        <p:spPr>
          <a:xfrm>
            <a:off x="1332666" y="1206900"/>
            <a:ext cx="4159618" cy="44623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1F9CFE-B33B-AC4E-0136-F3EDAFCF6878}"/>
              </a:ext>
            </a:extLst>
          </p:cNvPr>
          <p:cNvSpPr txBox="1"/>
          <p:nvPr/>
        </p:nvSpPr>
        <p:spPr>
          <a:xfrm>
            <a:off x="6186544" y="1860264"/>
            <a:ext cx="5636208" cy="39842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400" i="1" dirty="0" err="1">
                <a:latin typeface="Times New Roman"/>
                <a:cs typeface="Times New Roman"/>
              </a:rPr>
              <a:t>Змінами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передбачається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право</a:t>
            </a:r>
            <a:r>
              <a:rPr lang="en-US" sz="1400" i="1" dirty="0">
                <a:latin typeface="Times New Roman"/>
                <a:cs typeface="Times New Roman"/>
              </a:rPr>
              <a:t>, а </a:t>
            </a:r>
            <a:r>
              <a:rPr lang="en-US" sz="1400" i="1" dirty="0" err="1">
                <a:latin typeface="Times New Roman"/>
                <a:cs typeface="Times New Roman"/>
              </a:rPr>
              <a:t>не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обов'язок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роботодавця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обмежити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тривалість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щорічної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основної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відпустки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працівника</a:t>
            </a:r>
            <a:r>
              <a:rPr lang="en-US" sz="1400" i="1" dirty="0">
                <a:latin typeface="Times New Roman"/>
                <a:cs typeface="Times New Roman"/>
              </a:rPr>
              <a:t> у </a:t>
            </a:r>
            <a:r>
              <a:rPr lang="en-US" sz="1400" i="1" dirty="0" err="1">
                <a:latin typeface="Times New Roman"/>
                <a:cs typeface="Times New Roman"/>
              </a:rPr>
              <a:t>період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дії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воєнного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стану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її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тривалістю</a:t>
            </a:r>
            <a:r>
              <a:rPr lang="en-US" sz="1400" i="1" dirty="0">
                <a:latin typeface="Times New Roman"/>
                <a:cs typeface="Times New Roman"/>
              </a:rPr>
              <a:t> у 24 </a:t>
            </a:r>
            <a:r>
              <a:rPr lang="en-US" sz="1400" i="1" dirty="0" err="1">
                <a:latin typeface="Times New Roman"/>
                <a:cs typeface="Times New Roman"/>
              </a:rPr>
              <a:t>дні</a:t>
            </a:r>
            <a:r>
              <a:rPr lang="en-US" sz="1400" i="1" dirty="0">
                <a:latin typeface="Times New Roman"/>
                <a:cs typeface="Times New Roman"/>
              </a:rPr>
              <a:t>. </a:t>
            </a:r>
            <a:r>
              <a:rPr lang="en-US" sz="1400" i="1" dirty="0" err="1">
                <a:latin typeface="Times New Roman"/>
                <a:cs typeface="Times New Roman"/>
              </a:rPr>
              <a:t>Тепер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освітяни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зможуть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мати</a:t>
            </a:r>
            <a:r>
              <a:rPr lang="en-US" sz="1400" i="1" dirty="0">
                <a:latin typeface="Times New Roman"/>
                <a:cs typeface="Times New Roman"/>
              </a:rPr>
              <a:t> 56 </a:t>
            </a:r>
            <a:r>
              <a:rPr lang="en-US" sz="1400" i="1" dirty="0" err="1">
                <a:latin typeface="Times New Roman"/>
                <a:cs typeface="Times New Roman"/>
              </a:rPr>
              <a:t>днів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відпустки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під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час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воєнного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стану</a:t>
            </a:r>
            <a:r>
              <a:rPr lang="en-US" sz="1400" i="1" dirty="0">
                <a:latin typeface="Times New Roman"/>
                <a:cs typeface="Times New Roman"/>
              </a:rPr>
              <a:t>; </a:t>
            </a:r>
            <a:r>
              <a:rPr lang="en-US" sz="1400" i="1" dirty="0" err="1">
                <a:latin typeface="Times New Roman"/>
                <a:cs typeface="Times New Roman"/>
              </a:rPr>
              <a:t>Як</a:t>
            </a:r>
            <a:r>
              <a:rPr lang="en-US" sz="1400" i="1" dirty="0">
                <a:latin typeface="Times New Roman"/>
                <a:cs typeface="Times New Roman"/>
              </a:rPr>
              <a:t> і </a:t>
            </a:r>
            <a:r>
              <a:rPr lang="en-US" sz="1400" i="1" dirty="0" err="1">
                <a:latin typeface="Times New Roman"/>
                <a:cs typeface="Times New Roman"/>
              </a:rPr>
              <a:t>раніше</a:t>
            </a:r>
            <a:r>
              <a:rPr lang="en-US" sz="1400" i="1" dirty="0">
                <a:latin typeface="Times New Roman"/>
                <a:cs typeface="Times New Roman"/>
              </a:rPr>
              <a:t>, </a:t>
            </a:r>
            <a:r>
              <a:rPr lang="en-US" sz="1400" i="1" dirty="0" err="1">
                <a:latin typeface="Times New Roman"/>
                <a:cs typeface="Times New Roman"/>
              </a:rPr>
              <a:t>зберігається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можливість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оформлення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протягом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періоду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воєнного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стану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щорічних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додаткових</a:t>
            </a:r>
            <a:r>
              <a:rPr lang="en-US" sz="1400" i="1" dirty="0">
                <a:latin typeface="Times New Roman"/>
                <a:cs typeface="Times New Roman"/>
              </a:rPr>
              <a:t>, </a:t>
            </a:r>
            <a:r>
              <a:rPr lang="en-US" sz="1400" i="1" dirty="0" err="1">
                <a:latin typeface="Times New Roman"/>
                <a:cs typeface="Times New Roman"/>
              </a:rPr>
              <a:t>соціальних</a:t>
            </a:r>
            <a:r>
              <a:rPr lang="en-US" sz="1400" i="1" dirty="0">
                <a:latin typeface="Times New Roman"/>
                <a:cs typeface="Times New Roman"/>
              </a:rPr>
              <a:t>, </a:t>
            </a:r>
            <a:r>
              <a:rPr lang="en-US" sz="1400" i="1" dirty="0" err="1">
                <a:latin typeface="Times New Roman"/>
                <a:cs typeface="Times New Roman"/>
              </a:rPr>
              <a:t>навчальних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та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інших</a:t>
            </a:r>
            <a:r>
              <a:rPr lang="en-US" sz="1400" i="1" dirty="0">
                <a:latin typeface="Times New Roman"/>
                <a:cs typeface="Times New Roman"/>
              </a:rPr>
              <a:t>  </a:t>
            </a:r>
            <a:r>
              <a:rPr lang="en-US" sz="1400" i="1" dirty="0" err="1">
                <a:latin typeface="Times New Roman"/>
                <a:cs typeface="Times New Roman"/>
              </a:rPr>
              <a:t>відпусток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тривалістю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та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на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умовах</a:t>
            </a:r>
            <a:r>
              <a:rPr lang="en-US" sz="1400" i="1" dirty="0">
                <a:latin typeface="Times New Roman"/>
                <a:cs typeface="Times New Roman"/>
              </a:rPr>
              <a:t>, </a:t>
            </a:r>
            <a:r>
              <a:rPr lang="en-US" sz="1400" i="1" dirty="0" err="1">
                <a:latin typeface="Times New Roman"/>
                <a:cs typeface="Times New Roman"/>
              </a:rPr>
              <a:t>визначених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законодавством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про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відпустки</a:t>
            </a:r>
            <a:r>
              <a:rPr lang="en-US" sz="1400" i="1" dirty="0">
                <a:latin typeface="Times New Roman"/>
                <a:cs typeface="Times New Roman"/>
              </a:rPr>
              <a:t>. </a:t>
            </a:r>
            <a:r>
              <a:rPr lang="en-US" sz="1400" i="1" dirty="0" err="1">
                <a:latin typeface="Times New Roman"/>
                <a:cs typeface="Times New Roman"/>
              </a:rPr>
              <a:t>Слід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звернути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увагу</a:t>
            </a:r>
            <a:r>
              <a:rPr lang="en-US" sz="1400" i="1" dirty="0">
                <a:latin typeface="Times New Roman"/>
                <a:cs typeface="Times New Roman"/>
              </a:rPr>
              <a:t>, </a:t>
            </a:r>
            <a:r>
              <a:rPr lang="en-US" sz="1400" i="1" dirty="0" err="1">
                <a:latin typeface="Times New Roman"/>
                <a:cs typeface="Times New Roman"/>
              </a:rPr>
              <a:t>що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обмеження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надання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щорічної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основної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відпустки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стосується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виключно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тієї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відпустки</a:t>
            </a:r>
            <a:r>
              <a:rPr lang="en-US" sz="1400" i="1" dirty="0">
                <a:latin typeface="Times New Roman"/>
                <a:cs typeface="Times New Roman"/>
              </a:rPr>
              <a:t>, </a:t>
            </a:r>
            <a:r>
              <a:rPr lang="en-US" sz="1400" i="1" dirty="0" err="1">
                <a:latin typeface="Times New Roman"/>
                <a:cs typeface="Times New Roman"/>
              </a:rPr>
              <a:t>що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надається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за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поточний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робочий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рік</a:t>
            </a:r>
            <a:r>
              <a:rPr lang="en-US" sz="1400" i="1" dirty="0">
                <a:latin typeface="Times New Roman"/>
                <a:cs typeface="Times New Roman"/>
              </a:rPr>
              <a:t>. </a:t>
            </a:r>
            <a:r>
              <a:rPr lang="en-US" sz="1400" i="1" dirty="0" err="1">
                <a:latin typeface="Times New Roman"/>
                <a:cs typeface="Times New Roman"/>
              </a:rPr>
              <a:t>На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невикористані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відпустки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працівника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за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попередні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робочі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роки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не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поширюються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обмеження</a:t>
            </a:r>
            <a:r>
              <a:rPr lang="en-US" sz="1400" i="1" dirty="0">
                <a:latin typeface="Times New Roman"/>
                <a:cs typeface="Times New Roman"/>
              </a:rPr>
              <a:t>, </a:t>
            </a:r>
            <a:r>
              <a:rPr lang="en-US" sz="1400" i="1" dirty="0" err="1">
                <a:latin typeface="Times New Roman"/>
                <a:cs typeface="Times New Roman"/>
              </a:rPr>
              <a:t>передбачені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частиною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першою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статті</a:t>
            </a:r>
            <a:r>
              <a:rPr lang="en-US" sz="1400" i="1" dirty="0">
                <a:latin typeface="Times New Roman"/>
                <a:cs typeface="Times New Roman"/>
              </a:rPr>
              <a:t> 12. </a:t>
            </a:r>
            <a:r>
              <a:rPr lang="en-US" sz="1400" i="1" dirty="0" err="1">
                <a:latin typeface="Times New Roman"/>
                <a:cs typeface="Times New Roman"/>
              </a:rPr>
              <a:t>Абзацом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третім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частини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першої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статті</a:t>
            </a:r>
            <a:r>
              <a:rPr lang="en-US" sz="1400" i="1" dirty="0">
                <a:latin typeface="Times New Roman"/>
                <a:cs typeface="Times New Roman"/>
              </a:rPr>
              <a:t> 12 </a:t>
            </a:r>
            <a:r>
              <a:rPr lang="en-US" sz="1400" i="1" dirty="0" err="1">
                <a:latin typeface="Times New Roman"/>
                <a:cs typeface="Times New Roman"/>
              </a:rPr>
              <a:t>на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період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дії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воєнного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стану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призупинено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обов'язок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роботодавця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надавати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невикористану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щорічну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відпустку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протягом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не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більше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ніж</a:t>
            </a:r>
            <a:r>
              <a:rPr lang="en-US" sz="1400" i="1" dirty="0">
                <a:latin typeface="Times New Roman"/>
                <a:cs typeface="Times New Roman"/>
              </a:rPr>
              <a:t> 12 </a:t>
            </a:r>
            <a:r>
              <a:rPr lang="en-US" sz="1400" i="1" dirty="0" err="1">
                <a:latin typeface="Times New Roman"/>
                <a:cs typeface="Times New Roman"/>
              </a:rPr>
              <a:t>місяців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після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закінчення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робочого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року</a:t>
            </a:r>
            <a:r>
              <a:rPr lang="en-US" sz="1400" i="1" dirty="0">
                <a:latin typeface="Times New Roman"/>
                <a:cs typeface="Times New Roman"/>
              </a:rPr>
              <a:t>, </a:t>
            </a:r>
            <a:r>
              <a:rPr lang="en-US" sz="1400" i="1" dirty="0" err="1">
                <a:latin typeface="Times New Roman"/>
                <a:cs typeface="Times New Roman"/>
              </a:rPr>
              <a:t>за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який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надається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відпустка</a:t>
            </a:r>
            <a:r>
              <a:rPr lang="en-US" sz="1400" i="1" dirty="0">
                <a:latin typeface="Times New Roman"/>
                <a:cs typeface="Times New Roman"/>
              </a:rPr>
              <a:t>, а </a:t>
            </a:r>
            <a:r>
              <a:rPr lang="en-US" sz="1400" i="1" dirty="0" err="1">
                <a:latin typeface="Times New Roman"/>
                <a:cs typeface="Times New Roman"/>
              </a:rPr>
              <a:t>також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заборону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ненадання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щорічної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відпустки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повної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тривалості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протягом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двох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років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підряд</a:t>
            </a:r>
            <a:r>
              <a:rPr lang="en-US" sz="1400" i="1" dirty="0">
                <a:latin typeface="Times New Roman"/>
                <a:cs typeface="Times New Roman"/>
              </a:rPr>
              <a:t>. </a:t>
            </a:r>
            <a:r>
              <a:rPr lang="en-US" sz="1400" i="1" dirty="0" err="1">
                <a:latin typeface="Times New Roman"/>
                <a:cs typeface="Times New Roman"/>
              </a:rPr>
              <a:t>Абзац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четвертий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частини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першої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окремо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наголошує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на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тому</a:t>
            </a:r>
            <a:r>
              <a:rPr lang="en-US" sz="1400" i="1" dirty="0">
                <a:latin typeface="Times New Roman"/>
                <a:cs typeface="Times New Roman"/>
              </a:rPr>
              <a:t>, </a:t>
            </a:r>
            <a:r>
              <a:rPr lang="en-US" sz="1400" i="1" dirty="0" err="1">
                <a:latin typeface="Times New Roman"/>
                <a:cs typeface="Times New Roman"/>
              </a:rPr>
              <a:t>що</a:t>
            </a:r>
            <a:r>
              <a:rPr lang="en-US" sz="1400" i="1" dirty="0">
                <a:latin typeface="Times New Roman"/>
                <a:cs typeface="Times New Roman"/>
              </a:rPr>
              <a:t> у </a:t>
            </a:r>
            <a:r>
              <a:rPr lang="en-US" sz="1400" i="1" dirty="0" err="1">
                <a:latin typeface="Times New Roman"/>
                <a:cs typeface="Times New Roman"/>
              </a:rPr>
              <a:t>разі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звільнення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працівника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зберігається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обов'язок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роботодавця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компенсувати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всі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належні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йому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дні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щорічних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відпусток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та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додаткової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відпустки</a:t>
            </a:r>
            <a:r>
              <a:rPr lang="en-US" sz="1400" i="1" dirty="0">
                <a:latin typeface="Times New Roman"/>
                <a:cs typeface="Times New Roman"/>
              </a:rPr>
              <a:t>, </a:t>
            </a:r>
            <a:r>
              <a:rPr lang="en-US" sz="1400" i="1" dirty="0" err="1">
                <a:latin typeface="Times New Roman"/>
                <a:cs typeface="Times New Roman"/>
              </a:rPr>
              <a:t>які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мають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дітей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або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повнолітню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дитину</a:t>
            </a:r>
            <a:r>
              <a:rPr lang="en-US" sz="1400" i="1" dirty="0">
                <a:latin typeface="Times New Roman"/>
                <a:cs typeface="Times New Roman"/>
              </a:rPr>
              <a:t> - </a:t>
            </a:r>
            <a:r>
              <a:rPr lang="en-US" sz="1400" i="1" dirty="0" err="1">
                <a:latin typeface="Times New Roman"/>
                <a:cs typeface="Times New Roman"/>
              </a:rPr>
              <a:t>особу</a:t>
            </a:r>
            <a:r>
              <a:rPr lang="en-US" sz="1400" i="1" dirty="0">
                <a:latin typeface="Times New Roman"/>
                <a:cs typeface="Times New Roman"/>
              </a:rPr>
              <a:t> з </a:t>
            </a:r>
            <a:r>
              <a:rPr lang="en-US" sz="1400" i="1" dirty="0" err="1">
                <a:latin typeface="Times New Roman"/>
                <a:cs typeface="Times New Roman"/>
              </a:rPr>
              <a:t>інвалідністю</a:t>
            </a:r>
            <a:r>
              <a:rPr lang="en-US" sz="1400" i="1" dirty="0">
                <a:latin typeface="Times New Roman"/>
                <a:cs typeface="Times New Roman"/>
              </a:rPr>
              <a:t> з </a:t>
            </a:r>
            <a:r>
              <a:rPr lang="en-US" sz="1400" i="1" dirty="0" err="1">
                <a:latin typeface="Times New Roman"/>
                <a:cs typeface="Times New Roman"/>
              </a:rPr>
              <a:t>дитинства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підгрупи</a:t>
            </a:r>
            <a:r>
              <a:rPr lang="en-US" sz="1400" i="1" dirty="0">
                <a:latin typeface="Times New Roman"/>
                <a:cs typeface="Times New Roman"/>
              </a:rPr>
              <a:t> А I </a:t>
            </a:r>
            <a:r>
              <a:rPr lang="en-US" sz="1400" i="1" dirty="0" err="1">
                <a:latin typeface="Times New Roman"/>
                <a:cs typeface="Times New Roman"/>
              </a:rPr>
              <a:t>групи</a:t>
            </a:r>
            <a:r>
              <a:rPr lang="en-US" sz="1400" i="1" dirty="0">
                <a:latin typeface="Times New Roman"/>
                <a:cs typeface="Times New Roman"/>
              </a:rPr>
              <a:t>, </a:t>
            </a:r>
            <a:r>
              <a:rPr lang="en-US" sz="1400" i="1" dirty="0" err="1">
                <a:latin typeface="Times New Roman"/>
                <a:cs typeface="Times New Roman"/>
              </a:rPr>
              <a:t>невикористані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на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err="1">
                <a:latin typeface="Times New Roman"/>
                <a:cs typeface="Times New Roman"/>
              </a:rPr>
              <a:t>момент</a:t>
            </a:r>
            <a:r>
              <a:rPr lang="en-US" sz="1400" i="1" dirty="0"/>
              <a:t> </a:t>
            </a:r>
            <a:r>
              <a:rPr lang="en-US" sz="1400" i="1" dirty="0" err="1"/>
              <a:t>звільнення</a:t>
            </a:r>
            <a:r>
              <a:rPr lang="en-US" sz="1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0502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DE9B99-ADEF-4DA4-A716-52D0A8BE5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20860D-8992-496E-BC22-8450E344B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1124DA-EDD9-9068-F808-D858A0804C6B}"/>
              </a:ext>
            </a:extLst>
          </p:cNvPr>
          <p:cNvSpPr txBox="1"/>
          <p:nvPr/>
        </p:nvSpPr>
        <p:spPr>
          <a:xfrm>
            <a:off x="1067231" y="1304120"/>
            <a:ext cx="3479927" cy="147560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/>
              <a:buChar char="q"/>
            </a:pPr>
            <a:r>
              <a:rPr lang="en-US" sz="2000" dirty="0" err="1">
                <a:latin typeface="Times New Roman"/>
                <a:cs typeface="Times New Roman"/>
              </a:rPr>
              <a:t>Змінено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правила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виплати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заробітної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плати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працівникам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за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весь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час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щорічної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відпустки</a:t>
            </a:r>
            <a:r>
              <a:rPr lang="en-US" sz="2000" dirty="0">
                <a:latin typeface="Times New Roman"/>
                <a:cs typeface="Times New Roman"/>
              </a:rPr>
              <a:t>;</a:t>
            </a:r>
            <a:endParaRPr lang="uk-UA" sz="1400">
              <a:latin typeface="Times New Roman"/>
              <a:cs typeface="Times New Roman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3FD546-638E-156E-DB1F-A6C68F04A02A}"/>
              </a:ext>
            </a:extLst>
          </p:cNvPr>
          <p:cNvSpPr txBox="1"/>
          <p:nvPr/>
        </p:nvSpPr>
        <p:spPr>
          <a:xfrm>
            <a:off x="6808468" y="805447"/>
            <a:ext cx="4834794" cy="250867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000" dirty="0" err="1">
                <a:latin typeface="Times New Roman"/>
                <a:cs typeface="Times New Roman"/>
              </a:rPr>
              <a:t>Раніше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вона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виплачувалася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не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пізніше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ніж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за</a:t>
            </a:r>
            <a:r>
              <a:rPr lang="en-US" sz="2000" dirty="0">
                <a:latin typeface="Times New Roman"/>
                <a:cs typeface="Times New Roman"/>
              </a:rPr>
              <a:t> 3 </a:t>
            </a:r>
            <a:r>
              <a:rPr lang="en-US" sz="2000" dirty="0" err="1">
                <a:latin typeface="Times New Roman"/>
                <a:cs typeface="Times New Roman"/>
              </a:rPr>
              <a:t>дні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до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початку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відпустки</a:t>
            </a:r>
            <a:r>
              <a:rPr lang="en-US" sz="2000" dirty="0">
                <a:latin typeface="Times New Roman"/>
                <a:cs typeface="Times New Roman"/>
              </a:rPr>
              <a:t>, а з </a:t>
            </a:r>
            <a:r>
              <a:rPr lang="en-US" sz="2000" dirty="0" err="1">
                <a:latin typeface="Times New Roman"/>
                <a:cs typeface="Times New Roman"/>
              </a:rPr>
              <a:t>набранням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чинності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Законом</a:t>
            </a:r>
            <a:r>
              <a:rPr lang="en-US" sz="2000" dirty="0">
                <a:latin typeface="Times New Roman"/>
                <a:cs typeface="Times New Roman"/>
              </a:rPr>
              <a:t> № 2244-IX- </a:t>
            </a:r>
            <a:r>
              <a:rPr lang="en-US" sz="2000" dirty="0" err="1">
                <a:latin typeface="Times New Roman"/>
                <a:cs typeface="Times New Roman"/>
              </a:rPr>
              <a:t>буде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виплачуватися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до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початку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відпустки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якщо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інше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не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буде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передбачено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трудовим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або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колективним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договором</a:t>
            </a:r>
            <a:r>
              <a:rPr lang="en-US" sz="2000" dirty="0">
                <a:latin typeface="Times New Roman"/>
                <a:cs typeface="Times New Roman"/>
              </a:rPr>
              <a:t>;</a:t>
            </a:r>
            <a:endParaRPr lang="uk-UA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366A4E-F498-6C92-7C67-8E4911519981}"/>
              </a:ext>
            </a:extLst>
          </p:cNvPr>
          <p:cNvSpPr txBox="1"/>
          <p:nvPr/>
        </p:nvSpPr>
        <p:spPr>
          <a:xfrm>
            <a:off x="973931" y="3593306"/>
            <a:ext cx="365997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Wingdings"/>
              <a:buChar char="q"/>
            </a:pPr>
            <a:r>
              <a:rPr lang="en-US" sz="2000" dirty="0" err="1">
                <a:latin typeface="Times New Roman"/>
                <a:cs typeface="Times New Roman"/>
              </a:rPr>
              <a:t>Запроваджена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відпустка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без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збереження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заробітної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плати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для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працівника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який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виїхав</a:t>
            </a:r>
            <a:r>
              <a:rPr lang="en-US" sz="2000" dirty="0">
                <a:latin typeface="Times New Roman"/>
                <a:cs typeface="Times New Roman"/>
              </a:rPr>
              <a:t> з </a:t>
            </a:r>
            <a:r>
              <a:rPr lang="en-US" sz="2000" dirty="0" err="1">
                <a:latin typeface="Times New Roman"/>
                <a:cs typeface="Times New Roman"/>
              </a:rPr>
              <a:t>України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або</a:t>
            </a:r>
            <a:r>
              <a:rPr lang="en-US" sz="2000" dirty="0">
                <a:latin typeface="Times New Roman"/>
                <a:cs typeface="Times New Roman"/>
              </a:rPr>
              <a:t> ж є </a:t>
            </a:r>
            <a:r>
              <a:rPr lang="en-US" sz="2000" dirty="0" err="1">
                <a:latin typeface="Times New Roman"/>
                <a:cs typeface="Times New Roman"/>
              </a:rPr>
              <a:t>внутрішньо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переміщеною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особою</a:t>
            </a:r>
            <a:r>
              <a:rPr lang="en-US" sz="2000" dirty="0">
                <a:latin typeface="Times New Roman"/>
                <a:cs typeface="Times New Roman"/>
              </a:rPr>
              <a:t>;</a:t>
            </a:r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9756B0-91EB-4E75-61C9-29D7457F79C3}"/>
              </a:ext>
            </a:extLst>
          </p:cNvPr>
          <p:cNvSpPr txBox="1"/>
          <p:nvPr/>
        </p:nvSpPr>
        <p:spPr>
          <a:xfrm>
            <a:off x="6819900" y="3676647"/>
            <a:ext cx="4922043" cy="16773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Times New Roman"/>
                <a:cs typeface="Times New Roman"/>
              </a:rPr>
              <a:t>У </a:t>
            </a:r>
            <a:r>
              <a:rPr lang="en-US" sz="2000" dirty="0" err="1">
                <a:latin typeface="Times New Roman"/>
                <a:cs typeface="Times New Roman"/>
              </a:rPr>
              <a:t>період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воєнного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стану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така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відпустка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має</a:t>
            </a:r>
            <a:r>
              <a:rPr lang="en-US" sz="2000" dirty="0">
                <a:latin typeface="Times New Roman"/>
                <a:cs typeface="Times New Roman"/>
              </a:rPr>
              <a:t> в </a:t>
            </a:r>
            <a:r>
              <a:rPr lang="en-US" sz="2000" dirty="0" err="1">
                <a:latin typeface="Times New Roman"/>
                <a:cs typeface="Times New Roman"/>
              </a:rPr>
              <a:t>обов’язковому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порядку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надаватися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роботодавцем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за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заявою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працівника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тривалістю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до</a:t>
            </a:r>
            <a:r>
              <a:rPr lang="en-US" sz="2000" dirty="0">
                <a:latin typeface="Times New Roman"/>
                <a:cs typeface="Times New Roman"/>
              </a:rPr>
              <a:t> 90 </a:t>
            </a:r>
            <a:r>
              <a:rPr lang="en-US" sz="2000" dirty="0" err="1">
                <a:latin typeface="Times New Roman"/>
                <a:cs typeface="Times New Roman"/>
              </a:rPr>
              <a:t>календарних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днів</a:t>
            </a:r>
            <a:r>
              <a:rPr lang="en-US" sz="2000" dirty="0">
                <a:latin typeface="Times New Roman"/>
                <a:cs typeface="Times New Roman"/>
              </a:rPr>
              <a:t>;</a:t>
            </a:r>
          </a:p>
          <a:p>
            <a:pPr>
              <a:spcAft>
                <a:spcPts val="600"/>
              </a:spcAft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" name="Стрілка: вправо 6">
            <a:extLst>
              <a:ext uri="{FF2B5EF4-FFF2-40B4-BE49-F238E27FC236}">
                <a16:creationId xmlns:a16="http://schemas.microsoft.com/office/drawing/2014/main" id="{D02983AE-BAE6-4B97-E68F-6AF3DCAF7315}"/>
              </a:ext>
            </a:extLst>
          </p:cNvPr>
          <p:cNvSpPr/>
          <p:nvPr/>
        </p:nvSpPr>
        <p:spPr>
          <a:xfrm>
            <a:off x="6094951" y="1626966"/>
            <a:ext cx="619125" cy="607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: вправо 7">
            <a:extLst>
              <a:ext uri="{FF2B5EF4-FFF2-40B4-BE49-F238E27FC236}">
                <a16:creationId xmlns:a16="http://schemas.microsoft.com/office/drawing/2014/main" id="{B67B8318-24F3-2176-DEB4-0BE04CAB1D7A}"/>
              </a:ext>
            </a:extLst>
          </p:cNvPr>
          <p:cNvSpPr/>
          <p:nvPr/>
        </p:nvSpPr>
        <p:spPr>
          <a:xfrm>
            <a:off x="6094951" y="3960590"/>
            <a:ext cx="619125" cy="607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70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F23867-987D-BDB3-16D1-8A3351B9B068}"/>
              </a:ext>
            </a:extLst>
          </p:cNvPr>
          <p:cNvSpPr txBox="1"/>
          <p:nvPr/>
        </p:nvSpPr>
        <p:spPr>
          <a:xfrm>
            <a:off x="509588" y="616744"/>
            <a:ext cx="5219700" cy="2308324"/>
          </a:xfrm>
          <a:prstGeom prst="rect">
            <a:avLst/>
          </a:prstGeom>
          <a:noFill/>
          <a:ln w="28575">
            <a:solidFill>
              <a:srgbClr val="C8F7EE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lang="en-US" dirty="0" err="1">
                <a:latin typeface="Times New Roman"/>
                <a:cs typeface="Times New Roman"/>
              </a:rPr>
              <a:t>Скасовується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механізм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який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передбачає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можливість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працівників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при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переведенні</a:t>
            </a:r>
            <a:r>
              <a:rPr lang="en-US" dirty="0">
                <a:latin typeface="Times New Roman"/>
                <a:cs typeface="Times New Roman"/>
              </a:rPr>
              <a:t> з </a:t>
            </a:r>
            <a:r>
              <a:rPr lang="en-US" dirty="0" err="1">
                <a:latin typeface="Times New Roman"/>
                <a:cs typeface="Times New Roman"/>
              </a:rPr>
              <a:t>одного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підприємства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установи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організації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на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інше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підприємство</a:t>
            </a:r>
            <a:r>
              <a:rPr lang="en-US" dirty="0">
                <a:latin typeface="Times New Roman"/>
                <a:cs typeface="Times New Roman"/>
              </a:rPr>
              <a:t>, в </a:t>
            </a:r>
            <a:r>
              <a:rPr lang="en-US" dirty="0" err="1">
                <a:latin typeface="Times New Roman"/>
                <a:cs typeface="Times New Roman"/>
              </a:rPr>
              <a:t>установу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організацію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які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використали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за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попереднім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місцем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роботи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повністю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або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частково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щорічну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основну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відпустку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отримати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невикористану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частину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відпустки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за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новим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місцем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роботи</a:t>
            </a:r>
            <a:r>
              <a:rPr lang="en-US" dirty="0">
                <a:latin typeface="Times New Roman"/>
                <a:cs typeface="Times New Roman"/>
              </a:rPr>
              <a:t>;</a:t>
            </a:r>
            <a:endParaRPr lang="uk-U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8CC4CE-C16A-F68C-C6B5-939E3C09011F}"/>
              </a:ext>
            </a:extLst>
          </p:cNvPr>
          <p:cNvSpPr txBox="1"/>
          <p:nvPr/>
        </p:nvSpPr>
        <p:spPr>
          <a:xfrm>
            <a:off x="509587" y="3438526"/>
            <a:ext cx="4862513" cy="23916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При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звільненні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працівника</a:t>
            </a:r>
            <a:r>
              <a:rPr lang="en-US" dirty="0">
                <a:latin typeface="Times New Roman"/>
                <a:cs typeface="Times New Roman"/>
              </a:rPr>
              <a:t> з </a:t>
            </a:r>
            <a:r>
              <a:rPr lang="en-US" dirty="0" err="1">
                <a:latin typeface="Times New Roman"/>
                <a:cs typeface="Times New Roman"/>
              </a:rPr>
              <a:t>ним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має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бути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проведено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повний</a:t>
            </a:r>
            <a:r>
              <a:rPr lang="en-US" dirty="0">
                <a:latin typeface="Times New Roman"/>
                <a:cs typeface="Times New Roman"/>
              </a:rPr>
              <a:t> і </a:t>
            </a:r>
            <a:r>
              <a:rPr lang="en-US" dirty="0" err="1">
                <a:latin typeface="Times New Roman"/>
                <a:cs typeface="Times New Roman"/>
              </a:rPr>
              <a:t>остаточний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розрахунок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та</a:t>
            </a:r>
            <a:r>
              <a:rPr lang="en-US" dirty="0">
                <a:latin typeface="Times New Roman"/>
                <a:cs typeface="Times New Roman"/>
              </a:rPr>
              <a:t>, у </a:t>
            </a:r>
            <a:r>
              <a:rPr lang="en-US" dirty="0" err="1">
                <a:latin typeface="Times New Roman"/>
                <a:cs typeface="Times New Roman"/>
              </a:rPr>
              <a:t>разі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наявності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підстав</a:t>
            </a:r>
            <a:r>
              <a:rPr lang="en-US" dirty="0">
                <a:latin typeface="Times New Roman"/>
                <a:cs typeface="Times New Roman"/>
              </a:rPr>
              <a:t>, - </a:t>
            </a:r>
            <a:r>
              <a:rPr lang="en-US" dirty="0" err="1">
                <a:latin typeface="Times New Roman"/>
                <a:cs typeface="Times New Roman"/>
              </a:rPr>
              <a:t>виплачена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грошова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компенсація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за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всі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використані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ним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дні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відпусток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відповідно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до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законодавства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Новий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роботодавець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несе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зобов’язань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щодо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відносин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які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були</a:t>
            </a:r>
            <a:r>
              <a:rPr lang="en-US" dirty="0">
                <a:latin typeface="Times New Roman"/>
                <a:cs typeface="Times New Roman"/>
              </a:rPr>
              <a:t> у </a:t>
            </a:r>
            <a:r>
              <a:rPr lang="en-US" dirty="0" err="1">
                <a:latin typeface="Times New Roman"/>
                <a:cs typeface="Times New Roman"/>
              </a:rPr>
              <a:t>працівника</a:t>
            </a:r>
            <a:r>
              <a:rPr lang="en-US" dirty="0">
                <a:latin typeface="Times New Roman"/>
                <a:cs typeface="Times New Roman"/>
              </a:rPr>
              <a:t> з </a:t>
            </a:r>
            <a:r>
              <a:rPr lang="en-US" dirty="0" err="1">
                <a:latin typeface="Times New Roman"/>
                <a:cs typeface="Times New Roman"/>
              </a:rPr>
              <a:t>попереднім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роботодавцем</a:t>
            </a:r>
            <a:r>
              <a:rPr lang="en-US" dirty="0"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542A80-B9B1-CB33-BB87-926057E55C5F}"/>
              </a:ext>
            </a:extLst>
          </p:cNvPr>
          <p:cNvSpPr txBox="1"/>
          <p:nvPr/>
        </p:nvSpPr>
        <p:spPr>
          <a:xfrm>
            <a:off x="6010276" y="628650"/>
            <a:ext cx="5326856" cy="1465422"/>
          </a:xfrm>
          <a:prstGeom prst="rect">
            <a:avLst/>
          </a:prstGeom>
          <a:noFill/>
          <a:ln w="28575">
            <a:solidFill>
              <a:srgbClr val="C8F7EE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lang="en-US" dirty="0">
                <a:latin typeface="Times New Roman"/>
                <a:cs typeface="Times New Roman"/>
              </a:rPr>
              <a:t>У </a:t>
            </a:r>
            <a:r>
              <a:rPr lang="en-US" dirty="0" err="1">
                <a:latin typeface="Times New Roman"/>
                <a:cs typeface="Times New Roman"/>
              </a:rPr>
              <a:t>період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дії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воєнного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стану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застосовуються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норми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статті</a:t>
            </a:r>
            <a:r>
              <a:rPr lang="en-US" dirty="0">
                <a:latin typeface="Times New Roman"/>
                <a:cs typeface="Times New Roman"/>
              </a:rPr>
              <a:t> 53, </a:t>
            </a:r>
            <a:r>
              <a:rPr lang="en-US" dirty="0" err="1">
                <a:latin typeface="Times New Roman"/>
                <a:cs typeface="Times New Roman"/>
              </a:rPr>
              <a:t>частини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першої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статті</a:t>
            </a:r>
            <a:r>
              <a:rPr lang="en-US" dirty="0">
                <a:latin typeface="Times New Roman"/>
                <a:cs typeface="Times New Roman"/>
              </a:rPr>
              <a:t> 65, </a:t>
            </a:r>
            <a:r>
              <a:rPr lang="en-US" dirty="0" err="1">
                <a:latin typeface="Times New Roman"/>
                <a:cs typeface="Times New Roman"/>
              </a:rPr>
              <a:t>частин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третьої</a:t>
            </a:r>
            <a:r>
              <a:rPr lang="en-US" dirty="0">
                <a:latin typeface="Times New Roman"/>
                <a:cs typeface="Times New Roman"/>
              </a:rPr>
              <a:t> – </a:t>
            </a:r>
            <a:r>
              <a:rPr lang="en-US" dirty="0" err="1">
                <a:latin typeface="Times New Roman"/>
                <a:cs typeface="Times New Roman"/>
              </a:rPr>
              <a:t>п’ятої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статті</a:t>
            </a:r>
            <a:r>
              <a:rPr lang="en-US" dirty="0">
                <a:latin typeface="Times New Roman"/>
                <a:cs typeface="Times New Roman"/>
              </a:rPr>
              <a:t> 67, </a:t>
            </a:r>
            <a:r>
              <a:rPr lang="en-US" dirty="0" err="1">
                <a:latin typeface="Times New Roman"/>
                <a:cs typeface="Times New Roman"/>
              </a:rPr>
              <a:t>статей</a:t>
            </a:r>
            <a:r>
              <a:rPr lang="en-US" dirty="0">
                <a:latin typeface="Times New Roman"/>
                <a:cs typeface="Times New Roman"/>
              </a:rPr>
              <a:t> 71, 73, 78-1 </a:t>
            </a:r>
            <a:r>
              <a:rPr lang="en-US" dirty="0" err="1">
                <a:latin typeface="Times New Roman"/>
                <a:cs typeface="Times New Roman"/>
              </a:rPr>
              <a:t>Кодексу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законів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про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працю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України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та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частини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другої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статті</a:t>
            </a:r>
            <a:r>
              <a:rPr lang="en-US" dirty="0">
                <a:latin typeface="Times New Roman"/>
                <a:cs typeface="Times New Roman"/>
              </a:rPr>
              <a:t> 5 </a:t>
            </a:r>
            <a:r>
              <a:rPr lang="en-US" dirty="0" err="1">
                <a:latin typeface="Times New Roman"/>
                <a:cs typeface="Times New Roman"/>
              </a:rPr>
              <a:t>Закону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України</a:t>
            </a:r>
            <a:r>
              <a:rPr lang="en-US" dirty="0">
                <a:latin typeface="Times New Roman"/>
                <a:cs typeface="Times New Roman"/>
              </a:rPr>
              <a:t> «</a:t>
            </a:r>
            <a:r>
              <a:rPr lang="en-US" dirty="0" err="1">
                <a:latin typeface="Times New Roman"/>
                <a:cs typeface="Times New Roman"/>
              </a:rPr>
              <a:t>Про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відпустки</a:t>
            </a:r>
            <a:r>
              <a:rPr lang="en-US" dirty="0">
                <a:latin typeface="Times New Roman"/>
                <a:cs typeface="Times New Roman"/>
              </a:rPr>
              <a:t>»;</a:t>
            </a:r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904837-26D2-17C1-D38E-3092BDE5DAF0}"/>
              </a:ext>
            </a:extLst>
          </p:cNvPr>
          <p:cNvSpPr txBox="1"/>
          <p:nvPr/>
        </p:nvSpPr>
        <p:spPr>
          <a:xfrm>
            <a:off x="6010275" y="2914651"/>
            <a:ext cx="5779293" cy="34122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У </a:t>
            </a:r>
            <a:r>
              <a:rPr lang="en-US" sz="1600" dirty="0" err="1">
                <a:latin typeface="Times New Roman"/>
                <a:cs typeface="Times New Roman"/>
              </a:rPr>
              <a:t>зв'язку</a:t>
            </a:r>
            <a:r>
              <a:rPr lang="en-US" sz="1600" dirty="0">
                <a:latin typeface="Times New Roman"/>
                <a:cs typeface="Times New Roman"/>
              </a:rPr>
              <a:t> з </a:t>
            </a:r>
            <a:r>
              <a:rPr lang="en-US" sz="1600" dirty="0" err="1">
                <a:latin typeface="Times New Roman"/>
                <a:cs typeface="Times New Roman"/>
              </a:rPr>
              <a:t>тим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що</a:t>
            </a:r>
            <a:r>
              <a:rPr lang="en-US" sz="1600" dirty="0">
                <a:latin typeface="Times New Roman"/>
                <a:cs typeface="Times New Roman"/>
              </a:rPr>
              <a:t> у </a:t>
            </a:r>
            <a:r>
              <a:rPr lang="en-US" sz="1600" dirty="0" err="1">
                <a:latin typeface="Times New Roman"/>
                <a:cs typeface="Times New Roman"/>
              </a:rPr>
              <a:t>період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дії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воєнного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стану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положення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святкові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та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неробочі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дні</a:t>
            </a:r>
            <a:r>
              <a:rPr lang="en-US" sz="1600" dirty="0">
                <a:latin typeface="Times New Roman"/>
                <a:cs typeface="Times New Roman"/>
              </a:rPr>
              <a:t> (</a:t>
            </a:r>
            <a:r>
              <a:rPr lang="en-US" sz="1600" dirty="0" err="1">
                <a:latin typeface="Times New Roman"/>
                <a:cs typeface="Times New Roman"/>
              </a:rPr>
              <a:t>стаття</a:t>
            </a:r>
            <a:r>
              <a:rPr lang="en-US" sz="1600" dirty="0">
                <a:latin typeface="Times New Roman"/>
                <a:cs typeface="Times New Roman"/>
              </a:rPr>
              <a:t> 73 </a:t>
            </a:r>
            <a:r>
              <a:rPr lang="en-US" sz="1600" dirty="0" err="1">
                <a:latin typeface="Times New Roman"/>
                <a:cs typeface="Times New Roman"/>
              </a:rPr>
              <a:t>КЗпП</a:t>
            </a:r>
            <a:r>
              <a:rPr lang="en-US" sz="1600" dirty="0">
                <a:latin typeface="Times New Roman"/>
                <a:cs typeface="Times New Roman"/>
              </a:rPr>
              <a:t>) </a:t>
            </a:r>
            <a:r>
              <a:rPr lang="en-US" sz="1600" dirty="0" err="1">
                <a:latin typeface="Times New Roman"/>
                <a:cs typeface="Times New Roman"/>
              </a:rPr>
              <a:t>не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застосовуються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наведеною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редакцією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змін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уточнюється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що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обчислення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тривалості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щорічної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відпустки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та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додаткової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відпустки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працівникам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які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мають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дітей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або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повнолітню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дитину</a:t>
            </a:r>
            <a:r>
              <a:rPr lang="en-US" sz="1600" dirty="0">
                <a:latin typeface="Times New Roman"/>
                <a:cs typeface="Times New Roman"/>
              </a:rPr>
              <a:t> - </a:t>
            </a:r>
            <a:r>
              <a:rPr lang="en-US" sz="1600" dirty="0" err="1">
                <a:latin typeface="Times New Roman"/>
                <a:cs typeface="Times New Roman"/>
              </a:rPr>
              <a:t>особу</a:t>
            </a:r>
            <a:r>
              <a:rPr lang="en-US" sz="1600" dirty="0">
                <a:latin typeface="Times New Roman"/>
                <a:cs typeface="Times New Roman"/>
              </a:rPr>
              <a:t> з </a:t>
            </a:r>
            <a:r>
              <a:rPr lang="en-US" sz="1600" dirty="0" err="1">
                <a:latin typeface="Times New Roman"/>
                <a:cs typeface="Times New Roman"/>
              </a:rPr>
              <a:t>інвалідністю</a:t>
            </a:r>
            <a:r>
              <a:rPr lang="en-US" sz="1600" dirty="0">
                <a:latin typeface="Times New Roman"/>
                <a:cs typeface="Times New Roman"/>
              </a:rPr>
              <a:t> з </a:t>
            </a:r>
            <a:r>
              <a:rPr lang="en-US" sz="1600" dirty="0" err="1">
                <a:latin typeface="Times New Roman"/>
                <a:cs typeface="Times New Roman"/>
              </a:rPr>
              <a:t>дитинства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підгрупи</a:t>
            </a:r>
            <a:r>
              <a:rPr lang="en-US" sz="1600" dirty="0">
                <a:latin typeface="Times New Roman"/>
                <a:cs typeface="Times New Roman"/>
              </a:rPr>
              <a:t> А I </a:t>
            </a:r>
            <a:r>
              <a:rPr lang="en-US" sz="1600" dirty="0" err="1">
                <a:latin typeface="Times New Roman"/>
                <a:cs typeface="Times New Roman"/>
              </a:rPr>
              <a:t>групи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слід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проводити</a:t>
            </a:r>
            <a:r>
              <a:rPr lang="en-US" sz="1600" dirty="0">
                <a:latin typeface="Times New Roman"/>
                <a:cs typeface="Times New Roman"/>
              </a:rPr>
              <a:t> з </a:t>
            </a:r>
            <a:r>
              <a:rPr lang="en-US" sz="1600" dirty="0" err="1">
                <a:latin typeface="Times New Roman"/>
                <a:cs typeface="Times New Roman"/>
              </a:rPr>
              <a:t>урахуванням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таких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святкових</a:t>
            </a:r>
            <a:r>
              <a:rPr lang="en-US" sz="1600" dirty="0">
                <a:latin typeface="Times New Roman"/>
                <a:cs typeface="Times New Roman"/>
              </a:rPr>
              <a:t> і </a:t>
            </a:r>
            <a:r>
              <a:rPr lang="en-US" sz="1600" dirty="0" err="1">
                <a:latin typeface="Times New Roman"/>
                <a:cs typeface="Times New Roman"/>
              </a:rPr>
              <a:t>неробочих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днів</a:t>
            </a:r>
            <a:r>
              <a:rPr lang="en-US" sz="1600" dirty="0">
                <a:latin typeface="Times New Roman"/>
                <a:cs typeface="Times New Roman"/>
              </a:rPr>
              <a:t>. </a:t>
            </a:r>
            <a:r>
              <a:rPr lang="en-US" sz="1600" dirty="0" err="1">
                <a:latin typeface="Times New Roman"/>
                <a:cs typeface="Times New Roman"/>
              </a:rPr>
              <a:t>Також</a:t>
            </a:r>
            <a:r>
              <a:rPr lang="en-US" sz="1600" dirty="0">
                <a:latin typeface="Times New Roman"/>
                <a:cs typeface="Times New Roman"/>
              </a:rPr>
              <a:t> з </a:t>
            </a:r>
            <a:r>
              <a:rPr lang="en-US" sz="1600" dirty="0" err="1">
                <a:latin typeface="Times New Roman"/>
                <a:cs typeface="Times New Roman"/>
              </a:rPr>
              <a:t>переліку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статей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норми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яких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не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застосовуються</a:t>
            </a:r>
            <a:r>
              <a:rPr lang="en-US" sz="1600" dirty="0">
                <a:latin typeface="Times New Roman"/>
                <a:cs typeface="Times New Roman"/>
              </a:rPr>
              <a:t> у </a:t>
            </a:r>
            <a:r>
              <a:rPr lang="en-US" sz="1600" dirty="0" err="1">
                <a:latin typeface="Times New Roman"/>
                <a:cs typeface="Times New Roman"/>
              </a:rPr>
              <a:t>період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дії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воєнного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стану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змінами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вилучено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статтю</a:t>
            </a:r>
            <a:r>
              <a:rPr lang="en-US" sz="1600" dirty="0">
                <a:latin typeface="Times New Roman"/>
                <a:cs typeface="Times New Roman"/>
              </a:rPr>
              <a:t> 72 </a:t>
            </a:r>
            <a:r>
              <a:rPr lang="en-US" sz="1600" dirty="0" err="1">
                <a:latin typeface="Times New Roman"/>
                <a:cs typeface="Times New Roman"/>
              </a:rPr>
              <a:t>КЗпП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що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регламентує</a:t>
            </a:r>
            <a:r>
              <a:rPr lang="en-US" sz="1600" dirty="0">
                <a:latin typeface="Times New Roman"/>
                <a:cs typeface="Times New Roman"/>
              </a:rPr>
              <a:t>  </a:t>
            </a:r>
            <a:r>
              <a:rPr lang="en-US" sz="1600" dirty="0" err="1">
                <a:latin typeface="Times New Roman"/>
                <a:cs typeface="Times New Roman"/>
              </a:rPr>
              <a:t>компенсацію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роботу</a:t>
            </a:r>
            <a:r>
              <a:rPr lang="en-US" sz="1600" dirty="0">
                <a:latin typeface="Times New Roman"/>
                <a:cs typeface="Times New Roman"/>
              </a:rPr>
              <a:t> у </a:t>
            </a:r>
            <a:r>
              <a:rPr lang="en-US" sz="1600" dirty="0" err="1">
                <a:latin typeface="Times New Roman"/>
                <a:cs typeface="Times New Roman"/>
              </a:rPr>
              <a:t>вихідний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день</a:t>
            </a:r>
            <a:r>
              <a:rPr lang="en-US" sz="1600" dirty="0">
                <a:latin typeface="Times New Roman"/>
                <a:cs typeface="Times New Roman"/>
              </a:rPr>
              <a:t>. </a:t>
            </a:r>
            <a:r>
              <a:rPr lang="en-US" sz="1600" dirty="0" err="1">
                <a:latin typeface="Times New Roman"/>
                <a:cs typeface="Times New Roman"/>
              </a:rPr>
              <a:t>Тобто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робота</a:t>
            </a:r>
            <a:r>
              <a:rPr lang="en-US" sz="1600" dirty="0">
                <a:latin typeface="Times New Roman"/>
                <a:cs typeface="Times New Roman"/>
              </a:rPr>
              <a:t> у </a:t>
            </a:r>
            <a:r>
              <a:rPr lang="en-US" sz="1600" dirty="0" err="1">
                <a:latin typeface="Times New Roman"/>
                <a:cs typeface="Times New Roman"/>
              </a:rPr>
              <a:t>вихідні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дні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має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компенсуватись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як</a:t>
            </a:r>
            <a:r>
              <a:rPr lang="en-US" sz="1600" dirty="0">
                <a:latin typeface="Times New Roman"/>
                <a:cs typeface="Times New Roman"/>
              </a:rPr>
              <a:t> і у </a:t>
            </a:r>
            <a:r>
              <a:rPr lang="en-US" sz="1600" dirty="0" err="1">
                <a:latin typeface="Times New Roman"/>
                <a:cs typeface="Times New Roman"/>
              </a:rPr>
              <a:t>мирний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час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за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згодою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сторін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наданням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іншого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дня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відпочинку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або</a:t>
            </a:r>
            <a:r>
              <a:rPr lang="en-US" sz="1600" dirty="0">
                <a:latin typeface="Times New Roman"/>
                <a:cs typeface="Times New Roman"/>
              </a:rPr>
              <a:t> у </a:t>
            </a:r>
            <a:r>
              <a:rPr lang="en-US" sz="1600" dirty="0" err="1">
                <a:latin typeface="Times New Roman"/>
                <a:cs typeface="Times New Roman"/>
              </a:rPr>
              <a:t>грошовій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формі</a:t>
            </a:r>
            <a:r>
              <a:rPr lang="en-US" sz="1600" dirty="0">
                <a:latin typeface="Times New Roman"/>
                <a:cs typeface="Times New Roman"/>
              </a:rPr>
              <a:t> у </a:t>
            </a:r>
            <a:r>
              <a:rPr lang="en-US" sz="1600" dirty="0" err="1">
                <a:latin typeface="Times New Roman"/>
                <a:cs typeface="Times New Roman"/>
              </a:rPr>
              <a:t>подвійному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розмірі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відповідно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до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статті</a:t>
            </a:r>
            <a:r>
              <a:rPr lang="en-US" sz="1600" dirty="0">
                <a:latin typeface="Times New Roman"/>
                <a:cs typeface="Times New Roman"/>
              </a:rPr>
              <a:t> 107 </a:t>
            </a:r>
            <a:r>
              <a:rPr lang="en-US" sz="1600" dirty="0" err="1">
                <a:latin typeface="Times New Roman"/>
                <a:cs typeface="Times New Roman"/>
              </a:rPr>
              <a:t>КЗпП</a:t>
            </a:r>
            <a:r>
              <a:rPr lang="en-US" sz="1600" dirty="0"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7" name="Стрілка: униз 6">
            <a:extLst>
              <a:ext uri="{FF2B5EF4-FFF2-40B4-BE49-F238E27FC236}">
                <a16:creationId xmlns:a16="http://schemas.microsoft.com/office/drawing/2014/main" id="{FE7CECBF-BD7D-8558-30BC-909A767B4832}"/>
              </a:ext>
            </a:extLst>
          </p:cNvPr>
          <p:cNvSpPr/>
          <p:nvPr/>
        </p:nvSpPr>
        <p:spPr>
          <a:xfrm>
            <a:off x="2257996" y="2999327"/>
            <a:ext cx="607219" cy="500063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: униз 7">
            <a:extLst>
              <a:ext uri="{FF2B5EF4-FFF2-40B4-BE49-F238E27FC236}">
                <a16:creationId xmlns:a16="http://schemas.microsoft.com/office/drawing/2014/main" id="{D8015ED7-C007-4244-BCBD-7EB3D5BB9636}"/>
              </a:ext>
            </a:extLst>
          </p:cNvPr>
          <p:cNvSpPr/>
          <p:nvPr/>
        </p:nvSpPr>
        <p:spPr>
          <a:xfrm>
            <a:off x="8223028" y="2201609"/>
            <a:ext cx="809624" cy="70246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705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SavonVTI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Відпустки</vt:lpstr>
      <vt:lpstr>Презентація PowerPoint</vt:lpstr>
      <vt:lpstr>Презентація PowerPoint</vt:lpstr>
      <vt:lpstr>Презентація PowerPoint</vt:lpstr>
      <vt:lpstr>Презентація PowerPoint</vt:lpstr>
      <vt:lpstr>Щодо середнього заробітку працівникам, призваним на військову службу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/>
  <cp:lastModifiedBy/>
  <cp:revision>579</cp:revision>
  <dcterms:created xsi:type="dcterms:W3CDTF">2022-08-15T06:22:25Z</dcterms:created>
  <dcterms:modified xsi:type="dcterms:W3CDTF">2022-08-15T09:10:05Z</dcterms:modified>
</cp:coreProperties>
</file>